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332" r:id="rId4"/>
    <p:sldId id="258" r:id="rId5"/>
    <p:sldId id="33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3" r:id="rId21"/>
    <p:sldId id="274" r:id="rId22"/>
    <p:sldId id="276" r:id="rId23"/>
    <p:sldId id="277" r:id="rId24"/>
    <p:sldId id="278" r:id="rId25"/>
    <p:sldId id="279" r:id="rId26"/>
    <p:sldId id="316" r:id="rId27"/>
    <p:sldId id="280" r:id="rId28"/>
    <p:sldId id="281" r:id="rId29"/>
    <p:sldId id="282" r:id="rId30"/>
    <p:sldId id="283" r:id="rId31"/>
    <p:sldId id="284" r:id="rId32"/>
    <p:sldId id="285" r:id="rId33"/>
    <p:sldId id="301" r:id="rId34"/>
    <p:sldId id="319" r:id="rId35"/>
    <p:sldId id="320" r:id="rId36"/>
    <p:sldId id="321" r:id="rId37"/>
    <p:sldId id="322" r:id="rId38"/>
    <p:sldId id="318" r:id="rId39"/>
    <p:sldId id="317" r:id="rId40"/>
    <p:sldId id="315" r:id="rId41"/>
    <p:sldId id="313" r:id="rId42"/>
    <p:sldId id="314" r:id="rId43"/>
    <p:sldId id="307" r:id="rId44"/>
    <p:sldId id="310" r:id="rId45"/>
    <p:sldId id="311" r:id="rId46"/>
    <p:sldId id="312" r:id="rId47"/>
    <p:sldId id="299" r:id="rId48"/>
    <p:sldId id="300" r:id="rId49"/>
    <p:sldId id="305" r:id="rId50"/>
    <p:sldId id="306" r:id="rId51"/>
    <p:sldId id="287" r:id="rId52"/>
    <p:sldId id="295" r:id="rId53"/>
    <p:sldId id="291" r:id="rId54"/>
    <p:sldId id="288" r:id="rId55"/>
    <p:sldId id="296" r:id="rId56"/>
    <p:sldId id="292" r:id="rId57"/>
    <p:sldId id="290" r:id="rId58"/>
    <p:sldId id="297" r:id="rId59"/>
    <p:sldId id="289" r:id="rId60"/>
    <p:sldId id="293" r:id="rId61"/>
    <p:sldId id="309" r:id="rId62"/>
    <p:sldId id="294" r:id="rId63"/>
    <p:sldId id="323" r:id="rId64"/>
    <p:sldId id="327" r:id="rId65"/>
    <p:sldId id="326" r:id="rId66"/>
    <p:sldId id="324" r:id="rId67"/>
    <p:sldId id="328" r:id="rId68"/>
    <p:sldId id="325" r:id="rId69"/>
    <p:sldId id="32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9CD7"/>
    <a:srgbClr val="00A5EB"/>
    <a:srgbClr val="0099FF"/>
    <a:srgbClr val="00A0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73" autoAdjust="0"/>
  </p:normalViewPr>
  <p:slideViewPr>
    <p:cSldViewPr>
      <p:cViewPr varScale="1">
        <p:scale>
          <a:sx n="104" d="100"/>
          <a:sy n="104" d="100"/>
        </p:scale>
        <p:origin x="-1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AE976-2D2F-4E2D-9F2A-6D70FAB0ED25}" type="datetimeFigureOut">
              <a:rPr lang="en-US" smtClean="0"/>
              <a:pPr/>
              <a:t>10/22/2011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4968D-9127-4F20-B669-7F33C4F08E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FKM = fluoroelastomer…Viton is the most common trade name</a:t>
            </a:r>
            <a:endParaRPr lang="en-US" dirty="0"/>
          </a:p>
        </p:txBody>
      </p:sp>
      <p:sp>
        <p:nvSpPr>
          <p:cNvPr id="4" name="Slide Number Placeholder 3"/>
          <p:cNvSpPr>
            <a:spLocks noGrp="1"/>
          </p:cNvSpPr>
          <p:nvPr>
            <p:ph type="sldNum" sz="quarter" idx="10"/>
          </p:nvPr>
        </p:nvSpPr>
        <p:spPr/>
        <p:txBody>
          <a:bodyPr/>
          <a:lstStyle/>
          <a:p>
            <a:fld id="{1504968D-9127-4F20-B669-7F33C4F08EFD}"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Return line from seal to reservoir (hot line) is connected to top port on both seal and reservoir.</a:t>
            </a:r>
          </a:p>
          <a:p>
            <a:r>
              <a:rPr lang="en-US" sz="1200" kern="1200" dirty="0" smtClean="0">
                <a:solidFill>
                  <a:schemeClr val="tx1"/>
                </a:solidFill>
                <a:latin typeface="+mn-lt"/>
                <a:ea typeface="+mn-ea"/>
                <a:cs typeface="+mn-cs"/>
              </a:rPr>
              <a:t> 	Minimize flow restrictions in piping.  Use 1/2 inch or larger 300 series stainless tubing.  For tubing use smooth, long-radius bends.  For piping, use 45</a:t>
            </a:r>
            <a:r>
              <a:rPr lang="en-US" sz="1200" kern="1200" dirty="0" smtClean="0">
                <a:solidFill>
                  <a:schemeClr val="tx1"/>
                </a:solidFill>
                <a:latin typeface="+mn-lt"/>
                <a:ea typeface="+mn-ea"/>
                <a:cs typeface="+mn-cs"/>
                <a:sym typeface="WP MathA"/>
              </a:rPr>
              <a:t></a:t>
            </a:r>
            <a:r>
              <a:rPr lang="en-US" sz="1200" kern="1200" dirty="0" smtClean="0">
                <a:solidFill>
                  <a:schemeClr val="tx1"/>
                </a:solidFill>
                <a:latin typeface="+mn-lt"/>
                <a:ea typeface="+mn-ea"/>
                <a:cs typeface="+mn-cs"/>
              </a:rPr>
              <a:t> elbows instead of 90</a:t>
            </a:r>
            <a:r>
              <a:rPr lang="en-US" sz="1200" kern="1200" dirty="0" smtClean="0">
                <a:solidFill>
                  <a:schemeClr val="tx1"/>
                </a:solidFill>
                <a:latin typeface="+mn-lt"/>
                <a:ea typeface="+mn-ea"/>
                <a:cs typeface="+mn-cs"/>
                <a:sym typeface="WP MathA"/>
              </a:rPr>
              <a:t></a:t>
            </a:r>
            <a:r>
              <a:rPr lang="en-US" sz="1200" kern="1200" dirty="0" smtClean="0">
                <a:solidFill>
                  <a:schemeClr val="tx1"/>
                </a:solidFill>
                <a:latin typeface="+mn-lt"/>
                <a:ea typeface="+mn-ea"/>
                <a:cs typeface="+mn-cs"/>
              </a:rPr>
              <a:t> elbows.</a:t>
            </a:r>
          </a:p>
          <a:p>
            <a:r>
              <a:rPr lang="en-US" sz="1200" kern="1200" dirty="0" smtClean="0">
                <a:solidFill>
                  <a:schemeClr val="tx1"/>
                </a:solidFill>
                <a:latin typeface="+mn-lt"/>
                <a:ea typeface="+mn-ea"/>
                <a:cs typeface="+mn-cs"/>
              </a:rPr>
              <a:t>	All lines shall slope up from the seal gland to the reservoir at a minimum of 1/2 inch per foot.</a:t>
            </a:r>
          </a:p>
          <a:p>
            <a:r>
              <a:rPr lang="en-US" sz="1200" kern="1200" dirty="0" smtClean="0">
                <a:solidFill>
                  <a:schemeClr val="tx1"/>
                </a:solidFill>
                <a:latin typeface="+mn-lt"/>
                <a:ea typeface="+mn-ea"/>
                <a:cs typeface="+mn-cs"/>
              </a:rPr>
              <a:t>	Hot lines should be insulated as necessary for safety.</a:t>
            </a:r>
          </a:p>
          <a:p>
            <a:endParaRPr lang="en-US" dirty="0"/>
          </a:p>
        </p:txBody>
      </p:sp>
      <p:sp>
        <p:nvSpPr>
          <p:cNvPr id="4" name="Slide Number Placeholder 3"/>
          <p:cNvSpPr>
            <a:spLocks noGrp="1"/>
          </p:cNvSpPr>
          <p:nvPr>
            <p:ph type="sldNum" sz="quarter" idx="10"/>
          </p:nvPr>
        </p:nvSpPr>
        <p:spPr/>
        <p:txBody>
          <a:bodyPr/>
          <a:lstStyle/>
          <a:p>
            <a:fld id="{1504968D-9127-4F20-B669-7F33C4F08EFD}"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Durco Mark 3 ANSI pump</a:t>
            </a:r>
          </a:p>
          <a:p>
            <a:r>
              <a:rPr lang="en-US" dirty="0" smtClean="0"/>
              <a:t>This one has a taper bore seal chamber</a:t>
            </a:r>
            <a:endParaRPr lang="en-US" dirty="0"/>
          </a:p>
        </p:txBody>
      </p:sp>
      <p:sp>
        <p:nvSpPr>
          <p:cNvPr id="4" name="Slide Number Placeholder 3"/>
          <p:cNvSpPr>
            <a:spLocks noGrp="1"/>
          </p:cNvSpPr>
          <p:nvPr>
            <p:ph type="sldNum" sz="quarter" idx="10"/>
          </p:nvPr>
        </p:nvSpPr>
        <p:spPr/>
        <p:txBody>
          <a:bodyPr/>
          <a:lstStyle/>
          <a:p>
            <a:fld id="{1504968D-9127-4F20-B669-7F33C4F08EFD}" type="slidenum">
              <a:rPr lang="en-US" smtClean="0"/>
              <a:pPr/>
              <a:t>63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Durco Mark 3 ISO pump</a:t>
            </a:r>
            <a:endParaRPr lang="en-US" dirty="0"/>
          </a:p>
        </p:txBody>
      </p:sp>
      <p:sp>
        <p:nvSpPr>
          <p:cNvPr id="4" name="Slide Number Placeholder 3"/>
          <p:cNvSpPr>
            <a:spLocks noGrp="1"/>
          </p:cNvSpPr>
          <p:nvPr>
            <p:ph type="sldNum" sz="quarter" idx="10"/>
          </p:nvPr>
        </p:nvSpPr>
        <p:spPr/>
        <p:txBody>
          <a:bodyPr/>
          <a:lstStyle/>
          <a:p>
            <a:fld id="{1504968D-9127-4F20-B669-7F33C4F08EFD}" type="slidenum">
              <a:rPr lang="en-US" smtClean="0"/>
              <a:pPr/>
              <a:t>64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Vertical turbine pumps</a:t>
            </a:r>
            <a:endParaRPr lang="en-US" dirty="0" smtClean="0"/>
          </a:p>
          <a:p>
            <a:r>
              <a:rPr lang="en-US" dirty="0" smtClean="0"/>
              <a:t>Left is single-</a:t>
            </a:r>
            <a:r>
              <a:rPr lang="en-US" baseline="0" dirty="0" smtClean="0"/>
              <a:t>stage wet pit pump</a:t>
            </a:r>
          </a:p>
          <a:p>
            <a:r>
              <a:rPr lang="en-US" baseline="0" dirty="0" smtClean="0"/>
              <a:t>Center is single-stage double-suction wet pit pump</a:t>
            </a:r>
          </a:p>
          <a:p>
            <a:r>
              <a:rPr lang="en-US" baseline="0" dirty="0" smtClean="0"/>
              <a:t>Right is two-stage can pump</a:t>
            </a:r>
            <a:endParaRPr lang="en-US" dirty="0" smtClean="0"/>
          </a:p>
          <a:p>
            <a:r>
              <a:rPr lang="en-US" dirty="0" smtClean="0"/>
              <a:t>Note</a:t>
            </a:r>
            <a:r>
              <a:rPr lang="en-US" baseline="0" dirty="0" smtClean="0"/>
              <a:t> air bleed line from seal on center pump…without this, seal can be </a:t>
            </a:r>
            <a:r>
              <a:rPr lang="en-US" baseline="0" dirty="0" err="1" smtClean="0"/>
              <a:t>airbound</a:t>
            </a:r>
            <a:endParaRPr lang="en-US" baseline="0" dirty="0" smtClean="0"/>
          </a:p>
          <a:p>
            <a:r>
              <a:rPr lang="en-US" baseline="0" dirty="0" smtClean="0"/>
              <a:t>Seal is at pump discharge pressure on all</a:t>
            </a:r>
            <a:endParaRPr lang="en-US" dirty="0"/>
          </a:p>
        </p:txBody>
      </p:sp>
      <p:sp>
        <p:nvSpPr>
          <p:cNvPr id="4" name="Slide Number Placeholder 3"/>
          <p:cNvSpPr>
            <a:spLocks noGrp="1"/>
          </p:cNvSpPr>
          <p:nvPr>
            <p:ph type="sldNum" sz="quarter" idx="10"/>
          </p:nvPr>
        </p:nvSpPr>
        <p:spPr/>
        <p:txBody>
          <a:bodyPr/>
          <a:lstStyle/>
          <a:p>
            <a:fld id="{1504968D-9127-4F20-B669-7F33C4F08EFD}" type="slidenum">
              <a:rPr lang="en-US" smtClean="0"/>
              <a:pPr/>
              <a:t>65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Two-stage split</a:t>
            </a:r>
            <a:r>
              <a:rPr lang="en-US" baseline="0" dirty="0" smtClean="0"/>
              <a:t> case horizontal pump (Flowserve LLR)</a:t>
            </a:r>
          </a:p>
          <a:p>
            <a:r>
              <a:rPr lang="en-US" baseline="0" dirty="0" smtClean="0"/>
              <a:t>The left stuffing box is at pump suction pressure…note bypass line from first stage discharge</a:t>
            </a:r>
          </a:p>
          <a:p>
            <a:r>
              <a:rPr lang="en-US" baseline="0" dirty="0" smtClean="0"/>
              <a:t>The right is at first stage discharge = second stage suction</a:t>
            </a:r>
            <a:endParaRPr lang="en-US" dirty="0"/>
          </a:p>
        </p:txBody>
      </p:sp>
      <p:sp>
        <p:nvSpPr>
          <p:cNvPr id="4" name="Slide Number Placeholder 3"/>
          <p:cNvSpPr>
            <a:spLocks noGrp="1"/>
          </p:cNvSpPr>
          <p:nvPr>
            <p:ph type="sldNum" sz="quarter" idx="10"/>
          </p:nvPr>
        </p:nvSpPr>
        <p:spPr/>
        <p:txBody>
          <a:bodyPr/>
          <a:lstStyle/>
          <a:p>
            <a:fld id="{1504968D-9127-4F20-B669-7F33C4F08EFD}" type="slidenum">
              <a:rPr lang="en-US" smtClean="0"/>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Single-stage</a:t>
            </a:r>
            <a:r>
              <a:rPr lang="en-US" baseline="0" dirty="0" smtClean="0"/>
              <a:t> double-suction split case pump (Flowserve LR)</a:t>
            </a:r>
          </a:p>
          <a:p>
            <a:r>
              <a:rPr lang="en-US" baseline="0" dirty="0" smtClean="0"/>
              <a:t>The double suction impeller balances axial thrust</a:t>
            </a:r>
          </a:p>
          <a:p>
            <a:r>
              <a:rPr lang="en-US" dirty="0" smtClean="0"/>
              <a:t>Both</a:t>
            </a:r>
            <a:r>
              <a:rPr lang="en-US" baseline="0" dirty="0" smtClean="0"/>
              <a:t> stuffing boxes are at suction pressure, and both have lines from discharge</a:t>
            </a:r>
            <a:endParaRPr lang="en-US" dirty="0"/>
          </a:p>
        </p:txBody>
      </p:sp>
      <p:sp>
        <p:nvSpPr>
          <p:cNvPr id="4" name="Slide Number Placeholder 3"/>
          <p:cNvSpPr>
            <a:spLocks noGrp="1"/>
          </p:cNvSpPr>
          <p:nvPr>
            <p:ph type="sldNum" sz="quarter" idx="10"/>
          </p:nvPr>
        </p:nvSpPr>
        <p:spPr/>
        <p:txBody>
          <a:bodyPr/>
          <a:lstStyle/>
          <a:p>
            <a:fld id="{1504968D-9127-4F20-B669-7F33C4F08EFD}" type="slidenum">
              <a:rPr lang="en-US" smtClean="0"/>
              <a:pPr/>
              <a:t>67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Internal</a:t>
            </a:r>
            <a:r>
              <a:rPr lang="en-US" baseline="0" dirty="0" smtClean="0"/>
              <a:t> gear pump (Viking Universal Bracket)</a:t>
            </a:r>
          </a:p>
          <a:p>
            <a:r>
              <a:rPr lang="en-US" baseline="0" dirty="0" smtClean="0"/>
              <a:t>These pumps are used in viscous materials, and run at slow shaft speed</a:t>
            </a:r>
          </a:p>
          <a:p>
            <a:r>
              <a:rPr lang="en-US" baseline="0" dirty="0" smtClean="0"/>
              <a:t>The part with the big spring on the right is a pressure relief valve</a:t>
            </a:r>
            <a:endParaRPr lang="en-US" dirty="0"/>
          </a:p>
        </p:txBody>
      </p:sp>
      <p:sp>
        <p:nvSpPr>
          <p:cNvPr id="4" name="Slide Number Placeholder 3"/>
          <p:cNvSpPr>
            <a:spLocks noGrp="1"/>
          </p:cNvSpPr>
          <p:nvPr>
            <p:ph type="sldNum" sz="quarter" idx="10"/>
          </p:nvPr>
        </p:nvSpPr>
        <p:spPr/>
        <p:txBody>
          <a:bodyPr/>
          <a:lstStyle/>
          <a:p>
            <a:fld id="{1504968D-9127-4F20-B669-7F33C4F08EFD}" type="slidenum">
              <a:rPr lang="en-US" smtClean="0"/>
              <a:pPr/>
              <a:t>68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Nonmetallic pump (Flowserve</a:t>
            </a:r>
            <a:r>
              <a:rPr lang="en-US" baseline="0" dirty="0" smtClean="0"/>
              <a:t> GRP)</a:t>
            </a:r>
          </a:p>
          <a:p>
            <a:r>
              <a:rPr lang="en-US" baseline="0" dirty="0" smtClean="0"/>
              <a:t>The wet end (casing and impeller) are glass-reinforced polymer</a:t>
            </a:r>
          </a:p>
          <a:p>
            <a:r>
              <a:rPr lang="en-US" baseline="0" dirty="0" smtClean="0"/>
              <a:t>The power end is the same as a conventional ANSI pump</a:t>
            </a:r>
            <a:endParaRPr lang="en-US" dirty="0"/>
          </a:p>
        </p:txBody>
      </p:sp>
      <p:sp>
        <p:nvSpPr>
          <p:cNvPr id="4" name="Slide Number Placeholder 3"/>
          <p:cNvSpPr>
            <a:spLocks noGrp="1"/>
          </p:cNvSpPr>
          <p:nvPr>
            <p:ph type="sldNum" sz="quarter" idx="10"/>
          </p:nvPr>
        </p:nvSpPr>
        <p:spPr/>
        <p:txBody>
          <a:bodyPr/>
          <a:lstStyle/>
          <a:p>
            <a:fld id="{1504968D-9127-4F20-B669-7F33C4F08EFD}" type="slidenum">
              <a:rPr lang="en-US" smtClean="0"/>
              <a:pPr/>
              <a:t>69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64686-CED6-4EB0-B9AA-0642A4AAD895}" type="datetimeFigureOut">
              <a:rPr lang="en-US" smtClean="0"/>
              <a:pPr/>
              <a:t>10/22/2011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67743-7696-4762-8DF8-C1C3E73C8C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64686-CED6-4EB0-B9AA-0642A4AAD895}" type="datetimeFigureOut">
              <a:rPr lang="en-US" smtClean="0"/>
              <a:pPr/>
              <a:t>10/22/2011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67743-7696-4762-8DF8-C1C3E73C8C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943600"/>
            <a:ext cx="7924800" cy="400110"/>
          </a:xfrm>
          <a:prstGeom prst="rect">
            <a:avLst/>
          </a:prstGeom>
          <a:solidFill>
            <a:schemeClr val="bg1"/>
          </a:solidFill>
          <a:ln>
            <a:solidFill>
              <a:schemeClr val="bg1"/>
            </a:solidFill>
          </a:ln>
        </p:spPr>
        <p:txBody>
          <a:bodyPr wrap="square" rtlCol="0">
            <a:spAutoFit/>
          </a:bodyPr>
          <a:lstStyle/>
          <a:p>
            <a:r>
              <a:rPr lang="en-US" sz="2000" i="1" dirty="0" smtClean="0">
                <a:solidFill>
                  <a:srgbClr val="00B050"/>
                </a:solidFill>
              </a:rPr>
              <a:t>RELIABLE SEALING FOR ROTATING EQUIPMENT</a:t>
            </a:r>
            <a:endParaRPr lang="en-US" sz="2000" i="1" dirty="0">
              <a:solidFill>
                <a:srgbClr val="00B050"/>
              </a:solidFill>
            </a:endParaRPr>
          </a:p>
        </p:txBody>
      </p:sp>
      <p:pic>
        <p:nvPicPr>
          <p:cNvPr id="1028" name="Picture 4" descr="C:\Documents and Settings\Engineering\My Documents\ASTphotos\web2008\all_seals.png"/>
          <p:cNvPicPr>
            <a:picLocks noChangeAspect="1" noChangeArrowheads="1"/>
          </p:cNvPicPr>
          <p:nvPr/>
        </p:nvPicPr>
        <p:blipFill>
          <a:blip r:embed="rId3" cstate="print"/>
          <a:srcRect/>
          <a:stretch>
            <a:fillRect/>
          </a:stretch>
        </p:blipFill>
        <p:spPr bwMode="auto">
          <a:xfrm>
            <a:off x="304800" y="1447800"/>
            <a:ext cx="8572500" cy="4286250"/>
          </a:xfrm>
          <a:prstGeom prst="rect">
            <a:avLst/>
          </a:prstGeom>
          <a:noFill/>
        </p:spPr>
      </p:pic>
      <p:graphicFrame>
        <p:nvGraphicFramePr>
          <p:cNvPr id="47105" name="Object 1"/>
          <p:cNvGraphicFramePr>
            <a:graphicFrameLocks noChangeAspect="1"/>
          </p:cNvGraphicFramePr>
          <p:nvPr/>
        </p:nvGraphicFramePr>
        <p:xfrm>
          <a:off x="762000" y="457200"/>
          <a:ext cx="4800600" cy="758825"/>
        </p:xfrm>
        <a:graphic>
          <a:graphicData uri="http://schemas.openxmlformats.org/presentationml/2006/ole">
            <p:oleObj spid="_x0000_s47105" name="Artwork" r:id="rId4" imgW="10074588" imgH="1591908" progId="">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Secondary seals: gland seal</a:t>
            </a:r>
            <a:endParaRPr lang="en-US" sz="3200" dirty="0">
              <a:solidFill>
                <a:srgbClr val="309CD7"/>
              </a:solidFill>
            </a:endParaRPr>
          </a:p>
        </p:txBody>
      </p:sp>
      <p:sp>
        <p:nvSpPr>
          <p:cNvPr id="5" name="TextBox 4"/>
          <p:cNvSpPr txBox="1"/>
          <p:nvPr/>
        </p:nvSpPr>
        <p:spPr>
          <a:xfrm>
            <a:off x="609600" y="5105400"/>
            <a:ext cx="7924800" cy="954107"/>
          </a:xfrm>
          <a:prstGeom prst="rect">
            <a:avLst/>
          </a:prstGeom>
          <a:noFill/>
        </p:spPr>
        <p:txBody>
          <a:bodyPr wrap="square" rtlCol="0">
            <a:spAutoFit/>
          </a:bodyPr>
          <a:lstStyle/>
          <a:p>
            <a:r>
              <a:rPr lang="en-US" sz="1400" dirty="0" smtClean="0"/>
              <a:t>The gland seal is a static seal. A static seal is a seal between two surfaces that have no relative motion to each other. It functions to provide sealing between the gland and the face of the stuffing box. The gland seal is usually a gasket or an O-ring and can be made of many different materials. As with all secondary seals, this seal material needs to be compatible with the fluid being sealed.</a:t>
            </a:r>
            <a:endParaRPr lang="en-US" sz="1400" dirty="0"/>
          </a:p>
        </p:txBody>
      </p:sp>
      <p:pic>
        <p:nvPicPr>
          <p:cNvPr id="6146" name="Picture 2"/>
          <p:cNvPicPr>
            <a:picLocks noChangeAspect="1" noChangeArrowheads="1"/>
          </p:cNvPicPr>
          <p:nvPr/>
        </p:nvPicPr>
        <p:blipFill>
          <a:blip r:embed="rId2" cstate="print"/>
          <a:srcRect/>
          <a:stretch>
            <a:fillRect/>
          </a:stretch>
        </p:blipFill>
        <p:spPr bwMode="auto">
          <a:xfrm>
            <a:off x="2626519" y="1524000"/>
            <a:ext cx="3890963" cy="334474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Secondary seals: shaft seal</a:t>
            </a:r>
            <a:endParaRPr lang="en-US" sz="3200" dirty="0">
              <a:solidFill>
                <a:srgbClr val="309CD7"/>
              </a:solidFill>
            </a:endParaRPr>
          </a:p>
        </p:txBody>
      </p:sp>
      <p:sp>
        <p:nvSpPr>
          <p:cNvPr id="5" name="TextBox 4"/>
          <p:cNvSpPr txBox="1"/>
          <p:nvPr/>
        </p:nvSpPr>
        <p:spPr>
          <a:xfrm>
            <a:off x="609600" y="5105400"/>
            <a:ext cx="7924800" cy="738664"/>
          </a:xfrm>
          <a:prstGeom prst="rect">
            <a:avLst/>
          </a:prstGeom>
          <a:noFill/>
        </p:spPr>
        <p:txBody>
          <a:bodyPr wrap="square" rtlCol="0">
            <a:spAutoFit/>
          </a:bodyPr>
          <a:lstStyle/>
          <a:p>
            <a:r>
              <a:rPr lang="en-US" sz="1400" dirty="0" smtClean="0"/>
              <a:t>The shaft seal is the part between the mechanical seal and the shaft (or sleeve) that prevents fluid from leaking along the shaft out to the atmosphere. The shaft seal can come in various types and configurations. Some common ones are O-rings, V-rings (chevrons), U-cups, wedges, and rubber bellows.</a:t>
            </a:r>
            <a:endParaRPr lang="en-US" sz="1400" dirty="0"/>
          </a:p>
        </p:txBody>
      </p:sp>
      <p:pic>
        <p:nvPicPr>
          <p:cNvPr id="7170" name="Picture 2"/>
          <p:cNvPicPr>
            <a:picLocks noChangeAspect="1" noChangeArrowheads="1"/>
          </p:cNvPicPr>
          <p:nvPr/>
        </p:nvPicPr>
        <p:blipFill>
          <a:blip r:embed="rId2" cstate="print"/>
          <a:srcRect/>
          <a:stretch>
            <a:fillRect/>
          </a:stretch>
        </p:blipFill>
        <p:spPr bwMode="auto">
          <a:xfrm>
            <a:off x="2643188" y="1524000"/>
            <a:ext cx="3857625" cy="3429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Secondary seals: dynamic seal</a:t>
            </a:r>
            <a:endParaRPr lang="en-US" sz="3200" dirty="0">
              <a:solidFill>
                <a:srgbClr val="309CD7"/>
              </a:solidFill>
            </a:endParaRPr>
          </a:p>
        </p:txBody>
      </p:sp>
      <p:sp>
        <p:nvSpPr>
          <p:cNvPr id="5" name="TextBox 4"/>
          <p:cNvSpPr txBox="1"/>
          <p:nvPr/>
        </p:nvSpPr>
        <p:spPr>
          <a:xfrm>
            <a:off x="609600" y="5105400"/>
            <a:ext cx="7924800" cy="738664"/>
          </a:xfrm>
          <a:prstGeom prst="rect">
            <a:avLst/>
          </a:prstGeom>
          <a:noFill/>
        </p:spPr>
        <p:txBody>
          <a:bodyPr wrap="square" rtlCol="0">
            <a:spAutoFit/>
          </a:bodyPr>
          <a:lstStyle/>
          <a:p>
            <a:r>
              <a:rPr lang="en-US" sz="1400" dirty="0" smtClean="0"/>
              <a:t>The seal rings must be mounted flexibly so they can remain in contact as they wear and to allow thermal expansion and shaft motion.  The secondary seal that gives this flexibility is called the dynamic seal.  The dynamic seal may move against the shaft or against another seal part.</a:t>
            </a:r>
            <a:endParaRPr lang="en-US" sz="1400" dirty="0"/>
          </a:p>
        </p:txBody>
      </p:sp>
      <p:pic>
        <p:nvPicPr>
          <p:cNvPr id="8194" name="Picture 2"/>
          <p:cNvPicPr>
            <a:picLocks noChangeAspect="1" noChangeArrowheads="1"/>
          </p:cNvPicPr>
          <p:nvPr/>
        </p:nvPicPr>
        <p:blipFill>
          <a:blip r:embed="rId2" cstate="print"/>
          <a:srcRect/>
          <a:stretch>
            <a:fillRect/>
          </a:stretch>
        </p:blipFill>
        <p:spPr bwMode="auto">
          <a:xfrm>
            <a:off x="2647950" y="1524000"/>
            <a:ext cx="3848100" cy="342053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Secondary seals: dynamic seal</a:t>
            </a:r>
            <a:endParaRPr lang="en-US" sz="3200" dirty="0">
              <a:solidFill>
                <a:srgbClr val="309CD7"/>
              </a:solidFill>
            </a:endParaRPr>
          </a:p>
        </p:txBody>
      </p:sp>
      <p:sp>
        <p:nvSpPr>
          <p:cNvPr id="5" name="TextBox 4"/>
          <p:cNvSpPr txBox="1"/>
          <p:nvPr/>
        </p:nvSpPr>
        <p:spPr>
          <a:xfrm>
            <a:off x="609600" y="5105400"/>
            <a:ext cx="7924800" cy="523220"/>
          </a:xfrm>
          <a:prstGeom prst="rect">
            <a:avLst/>
          </a:prstGeom>
          <a:noFill/>
        </p:spPr>
        <p:txBody>
          <a:bodyPr wrap="square" rtlCol="0">
            <a:spAutoFit/>
          </a:bodyPr>
          <a:lstStyle/>
          <a:p>
            <a:r>
              <a:rPr lang="en-US" sz="1400" dirty="0" smtClean="0"/>
              <a:t>In this example, the shaft seal is static, and the dynamic seal moves on one of the seal components.  Since there is no motion at the shaft seal, this seal cannot wear the pump shaft by fretting.</a:t>
            </a:r>
            <a:endParaRPr lang="en-US" sz="1400" dirty="0"/>
          </a:p>
        </p:txBody>
      </p:sp>
      <p:pic>
        <p:nvPicPr>
          <p:cNvPr id="144385" name="Picture 1" descr="C:\Documents and Settings\Engineering\My Documents\DWGS\LIT\60_ORMsolid.png"/>
          <p:cNvPicPr>
            <a:picLocks noChangeAspect="1" noChangeArrowheads="1"/>
          </p:cNvPicPr>
          <p:nvPr/>
        </p:nvPicPr>
        <p:blipFill>
          <a:blip r:embed="rId2" cstate="print"/>
          <a:srcRect/>
          <a:stretch>
            <a:fillRect/>
          </a:stretch>
        </p:blipFill>
        <p:spPr bwMode="auto">
          <a:xfrm>
            <a:off x="2819400" y="1371600"/>
            <a:ext cx="3149666" cy="3505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Secondary seals: O-ring</a:t>
            </a:r>
            <a:endParaRPr lang="en-US" sz="3200" dirty="0">
              <a:solidFill>
                <a:srgbClr val="309CD7"/>
              </a:solidFill>
            </a:endParaRPr>
          </a:p>
        </p:txBody>
      </p:sp>
      <p:sp>
        <p:nvSpPr>
          <p:cNvPr id="5" name="TextBox 4"/>
          <p:cNvSpPr txBox="1"/>
          <p:nvPr/>
        </p:nvSpPr>
        <p:spPr>
          <a:xfrm>
            <a:off x="609600" y="5105400"/>
            <a:ext cx="7924800" cy="1384995"/>
          </a:xfrm>
          <a:prstGeom prst="rect">
            <a:avLst/>
          </a:prstGeom>
          <a:noFill/>
        </p:spPr>
        <p:txBody>
          <a:bodyPr wrap="square" rtlCol="0">
            <a:spAutoFit/>
          </a:bodyPr>
          <a:lstStyle/>
          <a:p>
            <a:r>
              <a:rPr lang="en-US" sz="1400" dirty="0" smtClean="0"/>
              <a:t>An O-ring is a sealing ring with an circular shaped cross section. O-rings come in many different sizes and cross-sections, and are readily available in many elastomer materials. They are very common in mechanical seals and have two distinct advantages over most other secondary seals:</a:t>
            </a:r>
          </a:p>
          <a:p>
            <a:pPr>
              <a:buFont typeface="Arial" pitchFamily="34" charset="0"/>
              <a:buChar char="•"/>
            </a:pPr>
            <a:r>
              <a:rPr lang="en-US" sz="1400" dirty="0" smtClean="0"/>
              <a:t> It is impossible to install an O-ring the wrong way</a:t>
            </a:r>
          </a:p>
          <a:p>
            <a:pPr>
              <a:buFont typeface="Arial" pitchFamily="34" charset="0"/>
              <a:buChar char="•"/>
            </a:pPr>
            <a:r>
              <a:rPr lang="en-US" sz="1400" dirty="0" smtClean="0"/>
              <a:t> An O-ring can seal both positive pressure and vacuum. This is important if the pressure in the seal chamber can fluctuate between these two extremes.</a:t>
            </a:r>
            <a:endParaRPr lang="en-US" sz="1400" dirty="0"/>
          </a:p>
        </p:txBody>
      </p:sp>
      <p:pic>
        <p:nvPicPr>
          <p:cNvPr id="10242" name="Picture 2"/>
          <p:cNvPicPr>
            <a:picLocks noChangeAspect="1" noChangeArrowheads="1"/>
          </p:cNvPicPr>
          <p:nvPr/>
        </p:nvPicPr>
        <p:blipFill>
          <a:blip r:embed="rId2" cstate="print"/>
          <a:srcRect/>
          <a:stretch>
            <a:fillRect/>
          </a:stretch>
        </p:blipFill>
        <p:spPr bwMode="auto">
          <a:xfrm>
            <a:off x="2778919" y="1676400"/>
            <a:ext cx="3586163" cy="308273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Secondary seals: V-ring</a:t>
            </a:r>
            <a:endParaRPr lang="en-US" sz="3200" dirty="0">
              <a:solidFill>
                <a:srgbClr val="309CD7"/>
              </a:solidFill>
            </a:endParaRPr>
          </a:p>
        </p:txBody>
      </p:sp>
      <p:sp>
        <p:nvSpPr>
          <p:cNvPr id="5" name="TextBox 4"/>
          <p:cNvSpPr txBox="1"/>
          <p:nvPr/>
        </p:nvSpPr>
        <p:spPr>
          <a:xfrm>
            <a:off x="609600" y="5105400"/>
            <a:ext cx="7924800" cy="1384995"/>
          </a:xfrm>
          <a:prstGeom prst="rect">
            <a:avLst/>
          </a:prstGeom>
          <a:noFill/>
        </p:spPr>
        <p:txBody>
          <a:bodyPr wrap="square" rtlCol="0">
            <a:spAutoFit/>
          </a:bodyPr>
          <a:lstStyle/>
          <a:p>
            <a:r>
              <a:rPr lang="en-US" sz="1400" dirty="0" smtClean="0"/>
              <a:t>The V-ring or chevron is a sealing device that requires constant loading to seal properly. The V-ring must be oriented so the "V" opens toward the fluid pressure. If the V-ring is installed backwards, the pressure in the stuffing box could force the fluid underneath the ring and leak to atmosphere.</a:t>
            </a:r>
          </a:p>
          <a:p>
            <a:r>
              <a:rPr lang="en-US" sz="1400" dirty="0" smtClean="0"/>
              <a:t>Unlike O-rings, chevrons can only seal in one direction. In other words, they can seal either positive pressure (when installed as illustrated above) or vacuum (when installed backwards), but not both. Most V-rings are loaded by the springs and the process pressure and are usually dynamic shaft seals.</a:t>
            </a:r>
            <a:endParaRPr lang="en-US" sz="1400" dirty="0"/>
          </a:p>
        </p:txBody>
      </p:sp>
      <p:pic>
        <p:nvPicPr>
          <p:cNvPr id="11266" name="Picture 2"/>
          <p:cNvPicPr>
            <a:picLocks noChangeAspect="1" noChangeArrowheads="1"/>
          </p:cNvPicPr>
          <p:nvPr/>
        </p:nvPicPr>
        <p:blipFill>
          <a:blip r:embed="rId2" cstate="print"/>
          <a:srcRect/>
          <a:stretch>
            <a:fillRect/>
          </a:stretch>
        </p:blipFill>
        <p:spPr bwMode="auto">
          <a:xfrm>
            <a:off x="2774156" y="1752600"/>
            <a:ext cx="3595688" cy="289468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Secondary seals: U-cup</a:t>
            </a:r>
            <a:endParaRPr lang="en-US" sz="3200" dirty="0">
              <a:solidFill>
                <a:srgbClr val="309CD7"/>
              </a:solidFill>
            </a:endParaRPr>
          </a:p>
        </p:txBody>
      </p:sp>
      <p:sp>
        <p:nvSpPr>
          <p:cNvPr id="5" name="TextBox 4"/>
          <p:cNvSpPr txBox="1"/>
          <p:nvPr/>
        </p:nvSpPr>
        <p:spPr>
          <a:xfrm>
            <a:off x="609600" y="5105400"/>
            <a:ext cx="7924800" cy="1384995"/>
          </a:xfrm>
          <a:prstGeom prst="rect">
            <a:avLst/>
          </a:prstGeom>
          <a:noFill/>
        </p:spPr>
        <p:txBody>
          <a:bodyPr wrap="square" rtlCol="0">
            <a:spAutoFit/>
          </a:bodyPr>
          <a:lstStyle/>
          <a:p>
            <a:r>
              <a:rPr lang="en-US" sz="1400" dirty="0" smtClean="0"/>
              <a:t>The U-cup seal is another sealing device that requires constant loading to seal properly. The cup must be oriented so the "U" opens toward the fluid pressure. If the U-cup is installed backwards, the pressure in the stuffing box could force the fluid underneath the ring and leak to atmosphere.</a:t>
            </a:r>
          </a:p>
          <a:p>
            <a:r>
              <a:rPr lang="en-US" sz="1400" dirty="0" smtClean="0"/>
              <a:t>Like chevrons, U-cups can only seal in one direction. That is they can seal either positive pressure or vacuum, but not both. Most U-cups are loaded by the springs and the process pressure and are usually dynamic shaft seals.</a:t>
            </a:r>
            <a:endParaRPr lang="en-US" sz="1400" dirty="0"/>
          </a:p>
        </p:txBody>
      </p:sp>
      <p:pic>
        <p:nvPicPr>
          <p:cNvPr id="12290" name="Picture 2"/>
          <p:cNvPicPr>
            <a:picLocks noChangeAspect="1" noChangeArrowheads="1"/>
          </p:cNvPicPr>
          <p:nvPr/>
        </p:nvPicPr>
        <p:blipFill>
          <a:blip r:embed="rId2" cstate="print"/>
          <a:srcRect/>
          <a:stretch>
            <a:fillRect/>
          </a:stretch>
        </p:blipFill>
        <p:spPr bwMode="auto">
          <a:xfrm>
            <a:off x="2628900" y="1676401"/>
            <a:ext cx="3886200" cy="293637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Secondary seals: wedge</a:t>
            </a:r>
            <a:endParaRPr lang="en-US" sz="3200" dirty="0">
              <a:solidFill>
                <a:srgbClr val="309CD7"/>
              </a:solidFill>
            </a:endParaRPr>
          </a:p>
        </p:txBody>
      </p:sp>
      <p:sp>
        <p:nvSpPr>
          <p:cNvPr id="5" name="TextBox 4"/>
          <p:cNvSpPr txBox="1"/>
          <p:nvPr/>
        </p:nvSpPr>
        <p:spPr>
          <a:xfrm>
            <a:off x="609600" y="5105400"/>
            <a:ext cx="7924800" cy="1169551"/>
          </a:xfrm>
          <a:prstGeom prst="rect">
            <a:avLst/>
          </a:prstGeom>
          <a:noFill/>
        </p:spPr>
        <p:txBody>
          <a:bodyPr wrap="square" rtlCol="0">
            <a:spAutoFit/>
          </a:bodyPr>
          <a:lstStyle/>
          <a:p>
            <a:r>
              <a:rPr lang="en-US" sz="1400" dirty="0" smtClean="0"/>
              <a:t>A spring-loaded Teflon® wedge can also be used as a dynamic shaft seal behind the rotating primary seal ring. The spring and process pressures keep the wedge in contact with the shaft.</a:t>
            </a:r>
          </a:p>
          <a:p>
            <a:r>
              <a:rPr lang="en-US" sz="1400" dirty="0" smtClean="0"/>
              <a:t>Like chevrons and U-cups, wedges can only seal in one direction. Because of the tendency for Teflon® to "cold-flow", almost all wedges need to be loaded by one or more springs along with the process pressure. Wedge seals often cause shaft damage by fretting.</a:t>
            </a:r>
            <a:endParaRPr lang="en-US" sz="1400" dirty="0"/>
          </a:p>
        </p:txBody>
      </p:sp>
      <p:pic>
        <p:nvPicPr>
          <p:cNvPr id="13314" name="Picture 2"/>
          <p:cNvPicPr>
            <a:picLocks noChangeAspect="1" noChangeArrowheads="1"/>
          </p:cNvPicPr>
          <p:nvPr/>
        </p:nvPicPr>
        <p:blipFill>
          <a:blip r:embed="rId2" cstate="print"/>
          <a:srcRect/>
          <a:stretch>
            <a:fillRect/>
          </a:stretch>
        </p:blipFill>
        <p:spPr bwMode="auto">
          <a:xfrm>
            <a:off x="2743200" y="1905000"/>
            <a:ext cx="3105150" cy="269688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Secondary seals: rubber bellows</a:t>
            </a:r>
            <a:endParaRPr lang="en-US" sz="3200" dirty="0">
              <a:solidFill>
                <a:srgbClr val="309CD7"/>
              </a:solidFill>
            </a:endParaRPr>
          </a:p>
        </p:txBody>
      </p:sp>
      <p:sp>
        <p:nvSpPr>
          <p:cNvPr id="5" name="TextBox 4"/>
          <p:cNvSpPr txBox="1"/>
          <p:nvPr/>
        </p:nvSpPr>
        <p:spPr>
          <a:xfrm>
            <a:off x="609600" y="5105400"/>
            <a:ext cx="7924800" cy="1384995"/>
          </a:xfrm>
          <a:prstGeom prst="rect">
            <a:avLst/>
          </a:prstGeom>
          <a:noFill/>
        </p:spPr>
        <p:txBody>
          <a:bodyPr wrap="square" rtlCol="0">
            <a:spAutoFit/>
          </a:bodyPr>
          <a:lstStyle/>
          <a:p>
            <a:r>
              <a:rPr lang="en-US" sz="1400" dirty="0" smtClean="0"/>
              <a:t>This type of secondary seal usually consists of a rubber bellows (or boot) and a single large coil spring that loads the boot against the back of the rotating primary seal ring. </a:t>
            </a:r>
          </a:p>
          <a:p>
            <a:r>
              <a:rPr lang="en-US" sz="1400" dirty="0" smtClean="0"/>
              <a:t>The boot is the shaft seal and prevents leakage along the shaft or sleeve.</a:t>
            </a:r>
          </a:p>
          <a:p>
            <a:r>
              <a:rPr lang="en-US" sz="1400" dirty="0" smtClean="0"/>
              <a:t>The boot, along with the spring, also provides the drive mechanism that attaches to the shaft and rotates one of the seal rings. Because the boot has to adhere to the shaft, seals that use this type of secondary seal cannot be rebuilt easily.</a:t>
            </a:r>
            <a:endParaRPr lang="en-US" sz="1400" dirty="0"/>
          </a:p>
        </p:txBody>
      </p:sp>
      <p:pic>
        <p:nvPicPr>
          <p:cNvPr id="14338" name="Picture 2"/>
          <p:cNvPicPr>
            <a:picLocks noChangeAspect="1" noChangeArrowheads="1"/>
          </p:cNvPicPr>
          <p:nvPr/>
        </p:nvPicPr>
        <p:blipFill>
          <a:blip r:embed="rId2" cstate="print"/>
          <a:srcRect/>
          <a:stretch>
            <a:fillRect/>
          </a:stretch>
        </p:blipFill>
        <p:spPr bwMode="auto">
          <a:xfrm>
            <a:off x="2819400" y="1752600"/>
            <a:ext cx="2993248" cy="24717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Secondary seals: rubber bellows</a:t>
            </a:r>
            <a:endParaRPr lang="en-US" sz="3200" dirty="0">
              <a:solidFill>
                <a:srgbClr val="309CD7"/>
              </a:solidFill>
            </a:endParaRPr>
          </a:p>
        </p:txBody>
      </p:sp>
      <p:sp>
        <p:nvSpPr>
          <p:cNvPr id="5" name="TextBox 4"/>
          <p:cNvSpPr txBox="1"/>
          <p:nvPr/>
        </p:nvSpPr>
        <p:spPr>
          <a:xfrm>
            <a:off x="609600" y="4419600"/>
            <a:ext cx="7924800" cy="2246769"/>
          </a:xfrm>
          <a:prstGeom prst="rect">
            <a:avLst/>
          </a:prstGeom>
          <a:noFill/>
        </p:spPr>
        <p:txBody>
          <a:bodyPr wrap="square" rtlCol="0">
            <a:spAutoFit/>
          </a:bodyPr>
          <a:lstStyle/>
          <a:p>
            <a:r>
              <a:rPr lang="en-US" sz="1400" dirty="0" smtClean="0"/>
              <a:t>Mechanical seals using a rubber bellows often fail due to bellows breakage. This failure is usually catastrophic in nature. By comparison, O-ring problems usually begin slowly and gradually deteriorate allowing for time to schedule repairs.</a:t>
            </a:r>
          </a:p>
          <a:p>
            <a:r>
              <a:rPr lang="en-US" sz="1400" dirty="0" smtClean="0"/>
              <a:t>The elastomer bellows must bond to the shaft to obtain a proper seal and drive mechanism. During a repair the bellows must be scraped clean from the shaft after the mechanical seal has been removed.</a:t>
            </a:r>
          </a:p>
          <a:p>
            <a:r>
              <a:rPr lang="en-US" sz="1400" dirty="0" smtClean="0"/>
              <a:t>Installation of this seal type is often difficult. The rubber bellows location is critical and there is no way to set it. </a:t>
            </a:r>
          </a:p>
          <a:p>
            <a:r>
              <a:rPr lang="en-US" sz="1400" dirty="0" smtClean="0"/>
              <a:t>The rubber bellows must be lubricated to slip it over the shaft, however, once installed the bellows must bond to the shaft. Silicone grease should never be used with a rubber bellows seal because it will not allow the bellows to bond to the shaft</a:t>
            </a:r>
            <a:endParaRPr lang="en-US" sz="1400" dirty="0"/>
          </a:p>
        </p:txBody>
      </p:sp>
      <p:pic>
        <p:nvPicPr>
          <p:cNvPr id="14338" name="Picture 2"/>
          <p:cNvPicPr>
            <a:picLocks noChangeAspect="1" noChangeArrowheads="1"/>
          </p:cNvPicPr>
          <p:nvPr/>
        </p:nvPicPr>
        <p:blipFill>
          <a:blip r:embed="rId2" cstate="print"/>
          <a:srcRect/>
          <a:stretch>
            <a:fillRect/>
          </a:stretch>
        </p:blipFill>
        <p:spPr bwMode="auto">
          <a:xfrm>
            <a:off x="2819400" y="1752600"/>
            <a:ext cx="2993248" cy="24717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The packed stuffing box</a:t>
            </a:r>
            <a:endParaRPr lang="en-US" sz="3200" dirty="0">
              <a:solidFill>
                <a:srgbClr val="309CD7"/>
              </a:solidFill>
            </a:endParaRPr>
          </a:p>
        </p:txBody>
      </p:sp>
      <p:sp>
        <p:nvSpPr>
          <p:cNvPr id="5" name="TextBox 4"/>
          <p:cNvSpPr txBox="1"/>
          <p:nvPr/>
        </p:nvSpPr>
        <p:spPr>
          <a:xfrm>
            <a:off x="609600" y="4648200"/>
            <a:ext cx="7924800" cy="1169551"/>
          </a:xfrm>
          <a:prstGeom prst="rect">
            <a:avLst/>
          </a:prstGeom>
          <a:noFill/>
        </p:spPr>
        <p:txBody>
          <a:bodyPr wrap="square" rtlCol="0">
            <a:spAutoFit/>
          </a:bodyPr>
          <a:lstStyle/>
          <a:p>
            <a:r>
              <a:rPr lang="en-US" sz="1400" dirty="0" smtClean="0"/>
              <a:t>Before mechanical seals, the attempts to control leakage of product around reciprocating or rotating shafts meant restricting the shaft and stuffing box wall clearance. This was accomplished by packing a soft, resilient material around the shaft in what is typically referred to as a stuffing box. Compression packings, referred to as mechanical packings, are still used in many applications because of their low initial cost, availability, familiarity, and ease of installation.</a:t>
            </a:r>
            <a:endParaRPr lang="en-US" sz="1400" dirty="0"/>
          </a:p>
        </p:txBody>
      </p:sp>
      <p:pic>
        <p:nvPicPr>
          <p:cNvPr id="159745" name="Picture 1" descr="C:\Documents and Settings\Engineering\Desktop\Untitled-1.png"/>
          <p:cNvPicPr>
            <a:picLocks noChangeAspect="1" noChangeArrowheads="1"/>
          </p:cNvPicPr>
          <p:nvPr/>
        </p:nvPicPr>
        <p:blipFill>
          <a:blip r:embed="rId2" cstate="print"/>
          <a:srcRect/>
          <a:stretch>
            <a:fillRect/>
          </a:stretch>
        </p:blipFill>
        <p:spPr bwMode="auto">
          <a:xfrm>
            <a:off x="2851150" y="1676400"/>
            <a:ext cx="3441700" cy="24034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Springs:  single coil spring</a:t>
            </a:r>
            <a:endParaRPr lang="en-US" sz="3200" dirty="0">
              <a:solidFill>
                <a:srgbClr val="309CD7"/>
              </a:solidFill>
            </a:endParaRPr>
          </a:p>
        </p:txBody>
      </p:sp>
      <p:sp>
        <p:nvSpPr>
          <p:cNvPr id="5" name="TextBox 4"/>
          <p:cNvSpPr txBox="1"/>
          <p:nvPr/>
        </p:nvSpPr>
        <p:spPr>
          <a:xfrm>
            <a:off x="609600" y="4724400"/>
            <a:ext cx="7924800" cy="1815882"/>
          </a:xfrm>
          <a:prstGeom prst="rect">
            <a:avLst/>
          </a:prstGeom>
          <a:noFill/>
        </p:spPr>
        <p:txBody>
          <a:bodyPr wrap="square" rtlCol="0">
            <a:spAutoFit/>
          </a:bodyPr>
          <a:lstStyle/>
          <a:p>
            <a:r>
              <a:rPr lang="en-US" sz="1400" dirty="0" smtClean="0"/>
              <a:t>Large single coil springs were one of the first spring mechanisms used in early mechanical seal designs and are still used in a wide range of applications today. There are several limitations to this spring:</a:t>
            </a:r>
          </a:p>
          <a:p>
            <a:r>
              <a:rPr lang="en-US" sz="1400" dirty="0" smtClean="0"/>
              <a:t>--They have a tendency to distort at high surface speeds. </a:t>
            </a:r>
          </a:p>
          <a:p>
            <a:r>
              <a:rPr lang="en-US" sz="1400" dirty="0" smtClean="0"/>
              <a:t>--They require a large axial and radial space. Because there is just one spring, it has to be of sufficient mass to provide the proper spring load.</a:t>
            </a:r>
          </a:p>
          <a:p>
            <a:r>
              <a:rPr lang="en-US" sz="1400" dirty="0" smtClean="0"/>
              <a:t>--There is a need to stock a different size spring for each seal size.</a:t>
            </a:r>
          </a:p>
          <a:p>
            <a:r>
              <a:rPr lang="en-US" sz="1400" dirty="0" smtClean="0"/>
              <a:t>--The large coil springs, by design, cannot provide even closing pressure for the entire seal ring. This could cause uneven seal face wear and premature failure.</a:t>
            </a:r>
            <a:endParaRPr lang="en-US" sz="1400" dirty="0"/>
          </a:p>
        </p:txBody>
      </p:sp>
      <p:pic>
        <p:nvPicPr>
          <p:cNvPr id="15362" name="Picture 2"/>
          <p:cNvPicPr>
            <a:picLocks noChangeAspect="1" noChangeArrowheads="1"/>
          </p:cNvPicPr>
          <p:nvPr/>
        </p:nvPicPr>
        <p:blipFill>
          <a:blip r:embed="rId2" cstate="print"/>
          <a:srcRect/>
          <a:stretch>
            <a:fillRect/>
          </a:stretch>
        </p:blipFill>
        <p:spPr bwMode="auto">
          <a:xfrm>
            <a:off x="2931319" y="1524000"/>
            <a:ext cx="3281363" cy="282072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Springs:  multiple springs</a:t>
            </a:r>
            <a:endParaRPr lang="en-US" sz="3200" dirty="0">
              <a:solidFill>
                <a:srgbClr val="309CD7"/>
              </a:solidFill>
            </a:endParaRPr>
          </a:p>
        </p:txBody>
      </p:sp>
      <p:sp>
        <p:nvSpPr>
          <p:cNvPr id="5" name="TextBox 4"/>
          <p:cNvSpPr txBox="1"/>
          <p:nvPr/>
        </p:nvSpPr>
        <p:spPr>
          <a:xfrm>
            <a:off x="609600" y="4724400"/>
            <a:ext cx="7924800" cy="1169551"/>
          </a:xfrm>
          <a:prstGeom prst="rect">
            <a:avLst/>
          </a:prstGeom>
          <a:noFill/>
        </p:spPr>
        <p:txBody>
          <a:bodyPr wrap="square" rtlCol="0">
            <a:spAutoFit/>
          </a:bodyPr>
          <a:lstStyle/>
          <a:p>
            <a:r>
              <a:rPr lang="en-US" sz="1400" dirty="0" smtClean="0"/>
              <a:t>Newer mechanical seal designs incorporate multiple small springs as the spring mechanism. These small springs operate better in high speed mechanical seal applications as well as low speed applications. They exert an even closing force on the seal ring at all times. Unlike the large single coil spring, the multiple small springs may be used with a wide range of shaft sizes. Also, because of their size, they do not require as much axial and radial space as large coil springs.</a:t>
            </a:r>
            <a:endParaRPr lang="en-US" sz="1400" dirty="0"/>
          </a:p>
        </p:txBody>
      </p:sp>
      <p:pic>
        <p:nvPicPr>
          <p:cNvPr id="16386" name="Picture 2"/>
          <p:cNvPicPr>
            <a:picLocks noChangeAspect="1" noChangeArrowheads="1"/>
          </p:cNvPicPr>
          <p:nvPr/>
        </p:nvPicPr>
        <p:blipFill>
          <a:blip r:embed="rId2" cstate="print"/>
          <a:srcRect/>
          <a:stretch>
            <a:fillRect/>
          </a:stretch>
        </p:blipFill>
        <p:spPr bwMode="auto">
          <a:xfrm>
            <a:off x="2871196" y="1600200"/>
            <a:ext cx="3401609" cy="27384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Seal ring materials: carbon</a:t>
            </a:r>
            <a:endParaRPr lang="en-US" sz="3200" dirty="0">
              <a:solidFill>
                <a:srgbClr val="309CD7"/>
              </a:solidFill>
            </a:endParaRPr>
          </a:p>
        </p:txBody>
      </p:sp>
      <p:sp>
        <p:nvSpPr>
          <p:cNvPr id="5" name="TextBox 4"/>
          <p:cNvSpPr txBox="1"/>
          <p:nvPr/>
        </p:nvSpPr>
        <p:spPr>
          <a:xfrm>
            <a:off x="609600" y="2438400"/>
            <a:ext cx="7924800" cy="1384995"/>
          </a:xfrm>
          <a:prstGeom prst="rect">
            <a:avLst/>
          </a:prstGeom>
          <a:noFill/>
        </p:spPr>
        <p:txBody>
          <a:bodyPr wrap="square" rtlCol="0">
            <a:spAutoFit/>
          </a:bodyPr>
          <a:lstStyle/>
          <a:p>
            <a:r>
              <a:rPr lang="en-US" sz="1400" b="1" dirty="0" smtClean="0"/>
              <a:t>Carbon-graphite</a:t>
            </a:r>
            <a:r>
              <a:rPr lang="en-US" sz="1400" dirty="0" smtClean="0"/>
              <a:t> is a self-lubricating material, and is a versatile primary ring material used with mating rings of harder materials such as silicon carbide, alumina, or tungsten carbide.  AST's standard carbon-graphite is a premium </a:t>
            </a:r>
            <a:r>
              <a:rPr lang="en-US" sz="1400" dirty="0" err="1" smtClean="0"/>
              <a:t>redensified</a:t>
            </a:r>
            <a:r>
              <a:rPr lang="en-US" sz="1400" dirty="0" smtClean="0"/>
              <a:t>, resin impregnated grade which has superior wear characteristics and broad chemical resistance.  For dry running and for severe </a:t>
            </a:r>
            <a:r>
              <a:rPr lang="en-US" sz="1400" dirty="0" err="1" smtClean="0"/>
              <a:t>corrodents</a:t>
            </a:r>
            <a:r>
              <a:rPr lang="en-US" sz="1400" dirty="0" smtClean="0"/>
              <a:t> including hydrofluoric and nitric acids, special carbon grades are available.</a:t>
            </a:r>
          </a:p>
          <a:p>
            <a:endParaRPr lang="en-US" sz="1400" dirty="0" smtClean="0"/>
          </a:p>
        </p:txBody>
      </p:sp>
      <p:sp>
        <p:nvSpPr>
          <p:cNvPr id="6" name="TextBox 5"/>
          <p:cNvSpPr txBox="1"/>
          <p:nvPr/>
        </p:nvSpPr>
        <p:spPr>
          <a:xfrm>
            <a:off x="609600" y="4180345"/>
            <a:ext cx="7924800" cy="738664"/>
          </a:xfrm>
          <a:prstGeom prst="rect">
            <a:avLst/>
          </a:prstGeom>
          <a:noFill/>
        </p:spPr>
        <p:txBody>
          <a:bodyPr wrap="square" numCol="2" rtlCol="0">
            <a:spAutoFit/>
          </a:bodyPr>
          <a:lstStyle/>
          <a:p>
            <a:r>
              <a:rPr lang="en-US" sz="1400" b="1" dirty="0" smtClean="0"/>
              <a:t>Recommended:</a:t>
            </a:r>
          </a:p>
          <a:p>
            <a:r>
              <a:rPr lang="en-US" sz="1400" dirty="0" smtClean="0"/>
              <a:t>Most services</a:t>
            </a:r>
          </a:p>
          <a:p>
            <a:r>
              <a:rPr lang="en-US" sz="1400" dirty="0" smtClean="0"/>
              <a:t>Marginal lubrication</a:t>
            </a:r>
          </a:p>
          <a:p>
            <a:r>
              <a:rPr lang="en-US" sz="1400" b="1" dirty="0" smtClean="0"/>
              <a:t>Not recommended:</a:t>
            </a:r>
          </a:p>
          <a:p>
            <a:r>
              <a:rPr lang="en-US" sz="1400" dirty="0" smtClean="0"/>
              <a:t>Severe abrasive service </a:t>
            </a:r>
          </a:p>
          <a:p>
            <a:endParaRPr lang="en-US" sz="1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Seal ring materials: silicon carbide</a:t>
            </a:r>
            <a:endParaRPr lang="en-US" sz="3200" dirty="0">
              <a:solidFill>
                <a:srgbClr val="309CD7"/>
              </a:solidFill>
            </a:endParaRPr>
          </a:p>
        </p:txBody>
      </p:sp>
      <p:sp>
        <p:nvSpPr>
          <p:cNvPr id="5" name="TextBox 4"/>
          <p:cNvSpPr txBox="1"/>
          <p:nvPr/>
        </p:nvSpPr>
        <p:spPr>
          <a:xfrm>
            <a:off x="609600" y="2438400"/>
            <a:ext cx="7924800" cy="1600438"/>
          </a:xfrm>
          <a:prstGeom prst="rect">
            <a:avLst/>
          </a:prstGeom>
          <a:noFill/>
        </p:spPr>
        <p:txBody>
          <a:bodyPr wrap="square" rtlCol="0">
            <a:spAutoFit/>
          </a:bodyPr>
          <a:lstStyle/>
          <a:p>
            <a:r>
              <a:rPr lang="en-US" sz="1400" b="1" dirty="0" smtClean="0"/>
              <a:t>Silicon carbide</a:t>
            </a:r>
            <a:r>
              <a:rPr lang="en-US" sz="1400" dirty="0" smtClean="0"/>
              <a:t> (SiC) resists a wide range of chemicals. It is also the hardest of seal ring materials, giving it excellent abrasion resistance. Silicon carbide's high thermal conductivity and low coefficient of friction are essential for the effective sealing of volatile liquids and high pressure services. Reaction-bonded SiC can be corroded by caustics and hydrofluoric acid.  Self-sintered SiC resists all chemicals, and is our standard grade for mating rings. Graphite-loaded self-sintered SiC has greatly enhanced </a:t>
            </a:r>
            <a:r>
              <a:rPr lang="en-US" sz="1400" dirty="0" err="1" smtClean="0"/>
              <a:t>tribological</a:t>
            </a:r>
            <a:r>
              <a:rPr lang="en-US" sz="1400" dirty="0" smtClean="0"/>
              <a:t> performance for SiC/SiC pairs for abrasive service, and is AST's standard grade for primary rings for hard face/hard face pairs.</a:t>
            </a:r>
          </a:p>
        </p:txBody>
      </p:sp>
      <p:sp>
        <p:nvSpPr>
          <p:cNvPr id="6" name="TextBox 5"/>
          <p:cNvSpPr txBox="1"/>
          <p:nvPr/>
        </p:nvSpPr>
        <p:spPr>
          <a:xfrm>
            <a:off x="609600" y="4180345"/>
            <a:ext cx="7924800" cy="1169551"/>
          </a:xfrm>
          <a:prstGeom prst="rect">
            <a:avLst/>
          </a:prstGeom>
          <a:noFill/>
        </p:spPr>
        <p:txBody>
          <a:bodyPr wrap="square" numCol="2" rtlCol="0">
            <a:spAutoFit/>
          </a:bodyPr>
          <a:lstStyle/>
          <a:p>
            <a:r>
              <a:rPr lang="en-US" sz="1400" b="1" dirty="0" smtClean="0"/>
              <a:t>Recommended:</a:t>
            </a:r>
            <a:r>
              <a:rPr lang="en-US" sz="1400" dirty="0" smtClean="0"/>
              <a:t/>
            </a:r>
            <a:br>
              <a:rPr lang="en-US" sz="1400" dirty="0" smtClean="0"/>
            </a:br>
            <a:r>
              <a:rPr lang="en-US" sz="1400" dirty="0" smtClean="0"/>
              <a:t>Most services</a:t>
            </a:r>
            <a:br>
              <a:rPr lang="en-US" sz="1400" dirty="0" smtClean="0"/>
            </a:br>
            <a:r>
              <a:rPr lang="en-US" sz="1400" dirty="0" smtClean="0"/>
              <a:t>High speed and pressure</a:t>
            </a:r>
            <a:r>
              <a:rPr lang="en-US" sz="1400" b="1" dirty="0" smtClean="0"/>
              <a:t> </a:t>
            </a:r>
          </a:p>
          <a:p>
            <a:endParaRPr lang="en-US" sz="1400" b="1" dirty="0" smtClean="0"/>
          </a:p>
          <a:p>
            <a:endParaRPr lang="en-US" sz="1400" b="1" dirty="0" smtClean="0"/>
          </a:p>
          <a:p>
            <a:r>
              <a:rPr lang="en-US" sz="1400" b="1" dirty="0" smtClean="0"/>
              <a:t>Not recommended:</a:t>
            </a:r>
            <a:r>
              <a:rPr lang="en-US" sz="1400" dirty="0" smtClean="0"/>
              <a:t/>
            </a:r>
            <a:br>
              <a:rPr lang="en-US" sz="1400" dirty="0" smtClean="0"/>
            </a:br>
            <a:r>
              <a:rPr lang="en-US" sz="1400" dirty="0" smtClean="0"/>
              <a:t>Caustics (reaction-bonded only)</a:t>
            </a:r>
            <a:br>
              <a:rPr lang="en-US" sz="1400" dirty="0" smtClean="0"/>
            </a:br>
            <a:r>
              <a:rPr lang="en-US" sz="1400" dirty="0" smtClean="0"/>
              <a:t>Hydrofluoric acid (reaction-bonded only) </a:t>
            </a:r>
            <a:br>
              <a:rPr lang="en-US" sz="1400" dirty="0" smtClean="0"/>
            </a:br>
            <a:r>
              <a:rPr lang="en-US" sz="1400" dirty="0" smtClean="0"/>
              <a:t/>
            </a:r>
            <a:br>
              <a:rPr lang="en-US" sz="1400" dirty="0" smtClean="0"/>
            </a:br>
            <a:endParaRPr lang="en-US" sz="1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Seal ring materials: tungsten carbide</a:t>
            </a:r>
            <a:endParaRPr lang="en-US" sz="3200" dirty="0">
              <a:solidFill>
                <a:srgbClr val="309CD7"/>
              </a:solidFill>
            </a:endParaRPr>
          </a:p>
        </p:txBody>
      </p:sp>
      <p:sp>
        <p:nvSpPr>
          <p:cNvPr id="5" name="TextBox 4"/>
          <p:cNvSpPr txBox="1"/>
          <p:nvPr/>
        </p:nvSpPr>
        <p:spPr>
          <a:xfrm>
            <a:off x="609600" y="2438400"/>
            <a:ext cx="7924800" cy="1169551"/>
          </a:xfrm>
          <a:prstGeom prst="rect">
            <a:avLst/>
          </a:prstGeom>
          <a:noFill/>
        </p:spPr>
        <p:txBody>
          <a:bodyPr wrap="square" rtlCol="0">
            <a:spAutoFit/>
          </a:bodyPr>
          <a:lstStyle/>
          <a:p>
            <a:r>
              <a:rPr lang="en-US" sz="1400" b="1" dirty="0" smtClean="0"/>
              <a:t>Tungsten carbide</a:t>
            </a:r>
            <a:r>
              <a:rPr lang="en-US" sz="1400" dirty="0" smtClean="0"/>
              <a:t> is a popular mating ring for carbon-graphite primary rings in hydrocarbon process applications and rugged applications involving vibration and mechanical shock. Tungsten carbide is a good mating ring for graphite-loaded silicon carbide primary rings in severe abrasive services, but is not as resistant to corrosion as silicon carbide.</a:t>
            </a:r>
            <a:br>
              <a:rPr lang="en-US" sz="1400" dirty="0" smtClean="0"/>
            </a:br>
            <a:endParaRPr lang="en-US" sz="1400" dirty="0"/>
          </a:p>
        </p:txBody>
      </p:sp>
      <p:sp>
        <p:nvSpPr>
          <p:cNvPr id="6" name="TextBox 5"/>
          <p:cNvSpPr txBox="1"/>
          <p:nvPr/>
        </p:nvSpPr>
        <p:spPr>
          <a:xfrm>
            <a:off x="609600" y="4180345"/>
            <a:ext cx="7924800" cy="1169551"/>
          </a:xfrm>
          <a:prstGeom prst="rect">
            <a:avLst/>
          </a:prstGeom>
          <a:noFill/>
        </p:spPr>
        <p:txBody>
          <a:bodyPr wrap="square" numCol="2" rtlCol="0">
            <a:spAutoFit/>
          </a:bodyPr>
          <a:lstStyle/>
          <a:p>
            <a:r>
              <a:rPr lang="en-US" sz="1400" b="1" dirty="0" smtClean="0"/>
              <a:t>Recommended:</a:t>
            </a:r>
            <a:r>
              <a:rPr lang="en-US" sz="1400" dirty="0" smtClean="0"/>
              <a:t/>
            </a:r>
            <a:br>
              <a:rPr lang="en-US" sz="1400" dirty="0" smtClean="0"/>
            </a:br>
            <a:r>
              <a:rPr lang="en-US" sz="1400" dirty="0" smtClean="0"/>
              <a:t> Abusive service</a:t>
            </a:r>
          </a:p>
          <a:p>
            <a:endParaRPr lang="en-US" sz="1400" b="1" dirty="0" smtClean="0"/>
          </a:p>
          <a:p>
            <a:endParaRPr lang="en-US" sz="1400" b="1" dirty="0" smtClean="0"/>
          </a:p>
          <a:p>
            <a:endParaRPr lang="en-US" sz="1400" b="1" dirty="0" smtClean="0"/>
          </a:p>
          <a:p>
            <a:r>
              <a:rPr lang="en-US" sz="1400" b="1" dirty="0" smtClean="0"/>
              <a:t>Not recommended:</a:t>
            </a:r>
            <a:r>
              <a:rPr lang="en-US" sz="1400" dirty="0" smtClean="0"/>
              <a:t/>
            </a:r>
            <a:br>
              <a:rPr lang="en-US" sz="1400" dirty="0" smtClean="0"/>
            </a:br>
            <a:r>
              <a:rPr lang="en-US" sz="1400" dirty="0" smtClean="0"/>
              <a:t> Most metal salts, acids</a:t>
            </a:r>
            <a:br>
              <a:rPr lang="en-US" sz="1400" dirty="0" smtClean="0"/>
            </a:br>
            <a:r>
              <a:rPr lang="en-US" sz="1400" dirty="0" smtClean="0"/>
              <a:t/>
            </a:r>
            <a:br>
              <a:rPr lang="en-US" sz="1400" dirty="0" smtClean="0"/>
            </a:br>
            <a:r>
              <a:rPr lang="en-US" sz="1400" dirty="0" smtClean="0"/>
              <a:t> </a:t>
            </a:r>
            <a:br>
              <a:rPr lang="en-US" sz="1400" dirty="0" smtClean="0"/>
            </a:br>
            <a:endParaRPr lang="en-US" sz="1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Seal ring materials: alumina ceramic</a:t>
            </a:r>
            <a:endParaRPr lang="en-US" sz="3200" dirty="0">
              <a:solidFill>
                <a:srgbClr val="309CD7"/>
              </a:solidFill>
            </a:endParaRPr>
          </a:p>
        </p:txBody>
      </p:sp>
      <p:sp>
        <p:nvSpPr>
          <p:cNvPr id="5" name="TextBox 4"/>
          <p:cNvSpPr txBox="1"/>
          <p:nvPr/>
        </p:nvSpPr>
        <p:spPr>
          <a:xfrm>
            <a:off x="609600" y="2438400"/>
            <a:ext cx="7924800" cy="1169551"/>
          </a:xfrm>
          <a:prstGeom prst="rect">
            <a:avLst/>
          </a:prstGeom>
          <a:noFill/>
        </p:spPr>
        <p:txBody>
          <a:bodyPr wrap="square" rtlCol="0">
            <a:spAutoFit/>
          </a:bodyPr>
          <a:lstStyle/>
          <a:p>
            <a:r>
              <a:rPr lang="en-US" sz="1400" b="1" dirty="0" smtClean="0"/>
              <a:t>Alumina ceramic</a:t>
            </a:r>
            <a:r>
              <a:rPr lang="en-US" sz="1400" dirty="0" smtClean="0"/>
              <a:t> is inert in pure form and has been used in chemical and water applications as a mating ring for carbon-graphite primary rings. Alumina is limited to moderate speeds and pressures. Alumina is susceptible to thermal shock, and is not recommended for services involving periods of dry running or for petroleum refinery services.  Alumina should not be used as either a primary or mating ring in a hard face/hard face pair.  Silicon carbide has replaced alumina in most applications.</a:t>
            </a:r>
            <a:endParaRPr lang="en-US" sz="1400" dirty="0"/>
          </a:p>
        </p:txBody>
      </p:sp>
      <p:sp>
        <p:nvSpPr>
          <p:cNvPr id="6" name="TextBox 5"/>
          <p:cNvSpPr txBox="1"/>
          <p:nvPr/>
        </p:nvSpPr>
        <p:spPr>
          <a:xfrm>
            <a:off x="609600" y="4180345"/>
            <a:ext cx="7924800" cy="1384995"/>
          </a:xfrm>
          <a:prstGeom prst="rect">
            <a:avLst/>
          </a:prstGeom>
          <a:noFill/>
        </p:spPr>
        <p:txBody>
          <a:bodyPr wrap="square" numCol="2" rtlCol="0">
            <a:spAutoFit/>
          </a:bodyPr>
          <a:lstStyle/>
          <a:p>
            <a:r>
              <a:rPr lang="en-US" sz="1400" b="1" dirty="0" smtClean="0"/>
              <a:t>Recommended:</a:t>
            </a:r>
            <a:r>
              <a:rPr lang="en-US" sz="1400" dirty="0" smtClean="0"/>
              <a:t/>
            </a:r>
            <a:br>
              <a:rPr lang="en-US" sz="1400" dirty="0" smtClean="0"/>
            </a:br>
            <a:r>
              <a:rPr lang="en-US" sz="1400" dirty="0" smtClean="0"/>
              <a:t>Low speeds and pressures</a:t>
            </a:r>
          </a:p>
          <a:p>
            <a:r>
              <a:rPr lang="en-US" sz="1400" dirty="0" smtClean="0"/>
              <a:t>Only with carbon</a:t>
            </a:r>
          </a:p>
          <a:p>
            <a:endParaRPr lang="en-US" sz="1400" b="1" dirty="0" smtClean="0"/>
          </a:p>
          <a:p>
            <a:endParaRPr lang="en-US" sz="1400" b="1" dirty="0" smtClean="0"/>
          </a:p>
          <a:p>
            <a:endParaRPr lang="en-US" sz="1400" b="1" dirty="0" smtClean="0"/>
          </a:p>
          <a:p>
            <a:r>
              <a:rPr lang="en-US" sz="1400" b="1" dirty="0" smtClean="0"/>
              <a:t>Not recommended:</a:t>
            </a:r>
            <a:r>
              <a:rPr lang="en-US" sz="1400" dirty="0" smtClean="0"/>
              <a:t/>
            </a:r>
            <a:br>
              <a:rPr lang="en-US" sz="1400" dirty="0" smtClean="0"/>
            </a:br>
            <a:r>
              <a:rPr lang="en-US" sz="1400" dirty="0" smtClean="0"/>
              <a:t>Dry running and marginal lubrication </a:t>
            </a:r>
            <a:br>
              <a:rPr lang="en-US" sz="1400" dirty="0" smtClean="0"/>
            </a:br>
            <a:r>
              <a:rPr lang="en-US" sz="1400" dirty="0" smtClean="0"/>
              <a:t>Never use with another hard face</a:t>
            </a:r>
            <a:br>
              <a:rPr lang="en-US" sz="1400" dirty="0" smtClean="0"/>
            </a:br>
            <a:r>
              <a:rPr lang="en-US" sz="1400" dirty="0" smtClean="0"/>
              <a:t> </a:t>
            </a:r>
            <a:br>
              <a:rPr lang="en-US" sz="1400" dirty="0" smtClean="0"/>
            </a:br>
            <a:endParaRPr lang="en-US" sz="14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Seal ring materials: Ni-resist</a:t>
            </a:r>
            <a:endParaRPr lang="en-US" sz="3200" dirty="0">
              <a:solidFill>
                <a:srgbClr val="309CD7"/>
              </a:solidFill>
            </a:endParaRPr>
          </a:p>
        </p:txBody>
      </p:sp>
      <p:sp>
        <p:nvSpPr>
          <p:cNvPr id="5" name="TextBox 4"/>
          <p:cNvSpPr txBox="1"/>
          <p:nvPr/>
        </p:nvSpPr>
        <p:spPr>
          <a:xfrm>
            <a:off x="609600" y="2438400"/>
            <a:ext cx="7924800" cy="523220"/>
          </a:xfrm>
          <a:prstGeom prst="rect">
            <a:avLst/>
          </a:prstGeom>
          <a:noFill/>
        </p:spPr>
        <p:txBody>
          <a:bodyPr wrap="square" rtlCol="0">
            <a:spAutoFit/>
          </a:bodyPr>
          <a:lstStyle/>
          <a:p>
            <a:r>
              <a:rPr lang="en-US" sz="1400" b="1" dirty="0" smtClean="0"/>
              <a:t>Ni-resist</a:t>
            </a:r>
            <a:r>
              <a:rPr lang="en-US" sz="1400" dirty="0" smtClean="0"/>
              <a:t> is a high-nickel cast iron.  It has been used in inexpensive seals for hot water service.  Compared to modern seal ring materials, it is soft and wears quickly.  Use silicon carbide or tungsten carbide instead.</a:t>
            </a:r>
            <a:endParaRPr lang="en-US" sz="1400" dirty="0"/>
          </a:p>
        </p:txBody>
      </p:sp>
      <p:sp>
        <p:nvSpPr>
          <p:cNvPr id="6" name="TextBox 5"/>
          <p:cNvSpPr txBox="1"/>
          <p:nvPr/>
        </p:nvSpPr>
        <p:spPr>
          <a:xfrm>
            <a:off x="609600" y="4180345"/>
            <a:ext cx="7924800" cy="1169551"/>
          </a:xfrm>
          <a:prstGeom prst="rect">
            <a:avLst/>
          </a:prstGeom>
          <a:noFill/>
        </p:spPr>
        <p:txBody>
          <a:bodyPr wrap="square" numCol="2" rtlCol="0">
            <a:spAutoFit/>
          </a:bodyPr>
          <a:lstStyle/>
          <a:p>
            <a:r>
              <a:rPr lang="en-US" sz="1400" b="1" dirty="0" smtClean="0"/>
              <a:t>Recommended:</a:t>
            </a:r>
            <a:r>
              <a:rPr lang="en-US" sz="1400" dirty="0" smtClean="0"/>
              <a:t/>
            </a:r>
            <a:br>
              <a:rPr lang="en-US" sz="1400" dirty="0" smtClean="0"/>
            </a:br>
            <a:r>
              <a:rPr lang="en-US" sz="1400" dirty="0" smtClean="0"/>
              <a:t>Never</a:t>
            </a:r>
          </a:p>
          <a:p>
            <a:endParaRPr lang="en-US" sz="1400" b="1" dirty="0" smtClean="0"/>
          </a:p>
          <a:p>
            <a:endParaRPr lang="en-US" sz="1400" b="1" dirty="0" smtClean="0"/>
          </a:p>
          <a:p>
            <a:endParaRPr lang="en-US" sz="1400" b="1" dirty="0" smtClean="0"/>
          </a:p>
          <a:p>
            <a:r>
              <a:rPr lang="en-US" sz="1400" b="1" dirty="0" smtClean="0"/>
              <a:t>Not recommended:</a:t>
            </a:r>
            <a:r>
              <a:rPr lang="en-US" sz="1400" dirty="0" smtClean="0"/>
              <a:t/>
            </a:r>
            <a:br>
              <a:rPr lang="en-US" sz="1400" dirty="0" smtClean="0"/>
            </a:br>
            <a:r>
              <a:rPr lang="en-US" sz="1400" dirty="0" smtClean="0"/>
              <a:t/>
            </a:r>
            <a:br>
              <a:rPr lang="en-US" sz="1400" dirty="0" smtClean="0"/>
            </a:br>
            <a:r>
              <a:rPr lang="en-US" sz="1400" dirty="0" smtClean="0"/>
              <a:t> </a:t>
            </a:r>
            <a:br>
              <a:rPr lang="en-US" sz="1400" dirty="0" smtClean="0"/>
            </a:br>
            <a:endParaRPr lang="en-US" sz="1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O-ring elastomers</a:t>
            </a:r>
            <a:endParaRPr lang="en-US" sz="3200" dirty="0">
              <a:solidFill>
                <a:srgbClr val="309CD7"/>
              </a:solidFill>
            </a:endParaRPr>
          </a:p>
        </p:txBody>
      </p:sp>
      <p:sp>
        <p:nvSpPr>
          <p:cNvPr id="5" name="TextBox 4"/>
          <p:cNvSpPr txBox="1"/>
          <p:nvPr/>
        </p:nvSpPr>
        <p:spPr>
          <a:xfrm>
            <a:off x="609600" y="2438400"/>
            <a:ext cx="7924800" cy="954107"/>
          </a:xfrm>
          <a:prstGeom prst="rect">
            <a:avLst/>
          </a:prstGeom>
          <a:noFill/>
        </p:spPr>
        <p:txBody>
          <a:bodyPr wrap="square" rtlCol="0">
            <a:spAutoFit/>
          </a:bodyPr>
          <a:lstStyle/>
          <a:p>
            <a:r>
              <a:rPr lang="en-US" sz="1400" dirty="0" smtClean="0"/>
              <a:t>To make a reliable selection of O-ring compound for use in a mechanical seal, all constituents of the sealed fluid must be known.  O-rings can also be degraded by fluids used periodically to clean the pumping system.   Although detailed checking of each constituent is required to ensure proper elastomer selection, a few simple guidelines can provide a starting point.</a:t>
            </a:r>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O-ring elastomers: fluoroelastomer</a:t>
            </a:r>
            <a:endParaRPr lang="en-US" sz="3200" dirty="0">
              <a:solidFill>
                <a:srgbClr val="309CD7"/>
              </a:solidFill>
            </a:endParaRPr>
          </a:p>
        </p:txBody>
      </p:sp>
      <p:sp>
        <p:nvSpPr>
          <p:cNvPr id="5" name="TextBox 4"/>
          <p:cNvSpPr txBox="1"/>
          <p:nvPr/>
        </p:nvSpPr>
        <p:spPr>
          <a:xfrm>
            <a:off x="609600" y="2438400"/>
            <a:ext cx="7924800" cy="523220"/>
          </a:xfrm>
          <a:prstGeom prst="rect">
            <a:avLst/>
          </a:prstGeom>
          <a:noFill/>
        </p:spPr>
        <p:txBody>
          <a:bodyPr wrap="square" rtlCol="0">
            <a:spAutoFit/>
          </a:bodyPr>
          <a:lstStyle/>
          <a:p>
            <a:r>
              <a:rPr lang="en-US" sz="1400" b="1" dirty="0" smtClean="0"/>
              <a:t>Fluoroelastomer</a:t>
            </a:r>
            <a:r>
              <a:rPr lang="en-US" sz="1400" dirty="0" smtClean="0"/>
              <a:t> (Viton®, </a:t>
            </a:r>
            <a:r>
              <a:rPr lang="en-US" sz="1400" dirty="0" err="1" smtClean="0"/>
              <a:t>Fluorel</a:t>
            </a:r>
            <a:r>
              <a:rPr lang="en-US" sz="1400" dirty="0" smtClean="0"/>
              <a:t>™, FKM) O-rings have excellent physical properties and compression set resistance.  Fluoroelastomers can survive up to 400°F in oils, but can become brittle above 200°F in water.</a:t>
            </a:r>
            <a:endParaRPr lang="en-US" sz="1400" dirty="0"/>
          </a:p>
        </p:txBody>
      </p:sp>
      <p:sp>
        <p:nvSpPr>
          <p:cNvPr id="6" name="TextBox 5"/>
          <p:cNvSpPr txBox="1"/>
          <p:nvPr/>
        </p:nvSpPr>
        <p:spPr>
          <a:xfrm>
            <a:off x="609600" y="3352801"/>
            <a:ext cx="7924800" cy="2031325"/>
          </a:xfrm>
          <a:prstGeom prst="rect">
            <a:avLst/>
          </a:prstGeom>
          <a:noFill/>
        </p:spPr>
        <p:txBody>
          <a:bodyPr wrap="square" numCol="2" rtlCol="0">
            <a:spAutoFit/>
          </a:bodyPr>
          <a:lstStyle/>
          <a:p>
            <a:r>
              <a:rPr lang="en-US" sz="1400" b="1" dirty="0" smtClean="0"/>
              <a:t>Recommended:</a:t>
            </a:r>
            <a:r>
              <a:rPr lang="en-US" sz="1400" dirty="0" smtClean="0"/>
              <a:t/>
            </a:r>
            <a:br>
              <a:rPr lang="en-US" sz="1400" dirty="0" smtClean="0"/>
            </a:br>
            <a:r>
              <a:rPr lang="en-US" sz="1400" dirty="0" smtClean="0"/>
              <a:t>Oils</a:t>
            </a:r>
            <a:br>
              <a:rPr lang="en-US" sz="1400" dirty="0" smtClean="0"/>
            </a:br>
            <a:r>
              <a:rPr lang="en-US" sz="1400" dirty="0" smtClean="0"/>
              <a:t>Water, including wastewater</a:t>
            </a:r>
            <a:br>
              <a:rPr lang="en-US" sz="1400" dirty="0" smtClean="0"/>
            </a:br>
            <a:r>
              <a:rPr lang="en-US" sz="1400" dirty="0" smtClean="0"/>
              <a:t>Acids (many)</a:t>
            </a:r>
            <a:br>
              <a:rPr lang="en-US" sz="1400" dirty="0" smtClean="0"/>
            </a:br>
            <a:r>
              <a:rPr lang="en-US" sz="1400" dirty="0" smtClean="0"/>
              <a:t>Benzene, toluene</a:t>
            </a:r>
            <a:br>
              <a:rPr lang="en-US" sz="1400" dirty="0" smtClean="0"/>
            </a:br>
            <a:r>
              <a:rPr lang="en-US" sz="1400" dirty="0" smtClean="0"/>
              <a:t>Chlorine, chlorinated solvents</a:t>
            </a:r>
            <a:br>
              <a:rPr lang="en-US" sz="1400" dirty="0" smtClean="0"/>
            </a:br>
            <a:r>
              <a:rPr lang="en-US" sz="1400" dirty="0" smtClean="0"/>
              <a:t>Ethylene glycol</a:t>
            </a:r>
            <a:br>
              <a:rPr lang="en-US" sz="1400" dirty="0" smtClean="0"/>
            </a:br>
            <a:endParaRPr lang="en-US" sz="1400" b="1" dirty="0" smtClean="0"/>
          </a:p>
          <a:p>
            <a:endParaRPr lang="en-US" sz="1400" b="1" dirty="0" smtClean="0"/>
          </a:p>
          <a:p>
            <a:r>
              <a:rPr lang="en-US" sz="1400" b="1" dirty="0" smtClean="0"/>
              <a:t>Not recommended:</a:t>
            </a:r>
            <a:r>
              <a:rPr lang="en-US" sz="1400" dirty="0" smtClean="0"/>
              <a:t/>
            </a:r>
            <a:br>
              <a:rPr lang="en-US" sz="1400" dirty="0" smtClean="0"/>
            </a:br>
            <a:r>
              <a:rPr lang="en-US" sz="1400" dirty="0" smtClean="0"/>
              <a:t>Caustics, alkalis</a:t>
            </a:r>
            <a:br>
              <a:rPr lang="en-US" sz="1400" dirty="0" smtClean="0"/>
            </a:br>
            <a:r>
              <a:rPr lang="en-US" sz="1400" dirty="0" err="1" smtClean="0"/>
              <a:t>Ketones</a:t>
            </a:r>
            <a:r>
              <a:rPr lang="en-US" sz="1400" dirty="0" smtClean="0"/>
              <a:t> (acetone, MEK)</a:t>
            </a:r>
            <a:br>
              <a:rPr lang="en-US" sz="1400" dirty="0" smtClean="0"/>
            </a:br>
            <a:r>
              <a:rPr lang="en-US" sz="1400" dirty="0" smtClean="0"/>
              <a:t>Amines, ammonia</a:t>
            </a:r>
            <a:br>
              <a:rPr lang="en-US" sz="1400" dirty="0" smtClean="0"/>
            </a:br>
            <a:r>
              <a:rPr lang="en-US" sz="1400" dirty="0" smtClean="0"/>
              <a:t>Ethers</a:t>
            </a:r>
            <a:br>
              <a:rPr lang="en-US" sz="1400" dirty="0" smtClean="0"/>
            </a:br>
            <a:r>
              <a:rPr lang="en-US" sz="1400" dirty="0" smtClean="0"/>
              <a:t>Acetic acid</a:t>
            </a:r>
            <a:br>
              <a:rPr lang="en-US" sz="1400" dirty="0" smtClean="0"/>
            </a:br>
            <a:r>
              <a:rPr lang="en-US" sz="1400" dirty="0" smtClean="0"/>
              <a:t>Steam </a:t>
            </a:r>
            <a:br>
              <a:rPr lang="en-US" sz="1400" dirty="0" smtClean="0"/>
            </a:br>
            <a:r>
              <a:rPr lang="en-US" sz="1400" dirty="0" smtClean="0"/>
              <a:t>Ethanol, methanol</a:t>
            </a:r>
          </a:p>
        </p:txBody>
      </p:sp>
      <p:sp>
        <p:nvSpPr>
          <p:cNvPr id="7" name="TextBox 6"/>
          <p:cNvSpPr txBox="1"/>
          <p:nvPr/>
        </p:nvSpPr>
        <p:spPr>
          <a:xfrm>
            <a:off x="609600" y="5638800"/>
            <a:ext cx="7924800" cy="507831"/>
          </a:xfrm>
          <a:prstGeom prst="rect">
            <a:avLst/>
          </a:prstGeom>
          <a:noFill/>
        </p:spPr>
        <p:txBody>
          <a:bodyPr wrap="square" rtlCol="0">
            <a:spAutoFit/>
          </a:bodyPr>
          <a:lstStyle/>
          <a:p>
            <a:r>
              <a:rPr lang="en-US" sz="900" dirty="0" smtClean="0"/>
              <a:t>"</a:t>
            </a:r>
            <a:r>
              <a:rPr lang="en-US" sz="900" dirty="0" err="1" smtClean="0"/>
              <a:t>Fluorel</a:t>
            </a:r>
            <a:r>
              <a:rPr lang="en-US" sz="900" dirty="0" smtClean="0"/>
              <a:t>" is a registered trademark of 3M</a:t>
            </a:r>
            <a:br>
              <a:rPr lang="en-US" sz="900" dirty="0" smtClean="0"/>
            </a:br>
            <a:r>
              <a:rPr lang="en-US" sz="900" dirty="0" smtClean="0"/>
              <a:t>Viton® is a registered trademark of Du Pont Dow Elastomers</a:t>
            </a:r>
            <a:br>
              <a:rPr lang="en-US" sz="900" dirty="0" smtClean="0"/>
            </a:b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O-ring elastomers: ethylene propylene</a:t>
            </a:r>
            <a:endParaRPr lang="en-US" sz="3200" dirty="0">
              <a:solidFill>
                <a:srgbClr val="309CD7"/>
              </a:solidFill>
            </a:endParaRPr>
          </a:p>
        </p:txBody>
      </p:sp>
      <p:sp>
        <p:nvSpPr>
          <p:cNvPr id="5" name="TextBox 4"/>
          <p:cNvSpPr txBox="1"/>
          <p:nvPr/>
        </p:nvSpPr>
        <p:spPr>
          <a:xfrm>
            <a:off x="609600" y="2438400"/>
            <a:ext cx="7924800" cy="738664"/>
          </a:xfrm>
          <a:prstGeom prst="rect">
            <a:avLst/>
          </a:prstGeom>
          <a:noFill/>
        </p:spPr>
        <p:txBody>
          <a:bodyPr wrap="square" rtlCol="0">
            <a:spAutoFit/>
          </a:bodyPr>
          <a:lstStyle/>
          <a:p>
            <a:r>
              <a:rPr lang="en-US" sz="1400" b="1" dirty="0" smtClean="0"/>
              <a:t>Ethylene Propylene</a:t>
            </a:r>
            <a:r>
              <a:rPr lang="en-US" sz="1400" dirty="0" smtClean="0"/>
              <a:t> (EP, EPT, EPDM) resists caustics, and is commonly used in pulp and paper processing.  EP is the first choice for hot water and steam service.  EP is rapidly attacked by petroleum oils and greases, so be sure to use silicone lubricant when installing EP O-rings.</a:t>
            </a:r>
            <a:endParaRPr lang="en-US" sz="1400" dirty="0"/>
          </a:p>
        </p:txBody>
      </p:sp>
      <p:sp>
        <p:nvSpPr>
          <p:cNvPr id="6" name="TextBox 5"/>
          <p:cNvSpPr txBox="1"/>
          <p:nvPr/>
        </p:nvSpPr>
        <p:spPr>
          <a:xfrm>
            <a:off x="609600" y="3352801"/>
            <a:ext cx="7924800" cy="1600438"/>
          </a:xfrm>
          <a:prstGeom prst="rect">
            <a:avLst/>
          </a:prstGeom>
          <a:noFill/>
        </p:spPr>
        <p:txBody>
          <a:bodyPr wrap="square" numCol="2" rtlCol="0">
            <a:spAutoFit/>
          </a:bodyPr>
          <a:lstStyle/>
          <a:p>
            <a:r>
              <a:rPr lang="en-US" sz="1400" b="1" dirty="0" smtClean="0"/>
              <a:t>Recommended:</a:t>
            </a:r>
            <a:r>
              <a:rPr lang="en-US" sz="1400" dirty="0" smtClean="0"/>
              <a:t/>
            </a:r>
            <a:br>
              <a:rPr lang="en-US" sz="1400" dirty="0" smtClean="0"/>
            </a:br>
            <a:r>
              <a:rPr lang="en-US" sz="1400" dirty="0" smtClean="0"/>
              <a:t>Steam, hot water</a:t>
            </a:r>
            <a:br>
              <a:rPr lang="en-US" sz="1400" dirty="0" smtClean="0"/>
            </a:br>
            <a:r>
              <a:rPr lang="en-US" sz="1400" dirty="0" smtClean="0"/>
              <a:t>Caustics</a:t>
            </a:r>
            <a:br>
              <a:rPr lang="en-US" sz="1400" dirty="0" smtClean="0"/>
            </a:br>
            <a:r>
              <a:rPr lang="en-US" sz="1400" dirty="0" err="1" smtClean="0"/>
              <a:t>Ketones</a:t>
            </a:r>
            <a:r>
              <a:rPr lang="en-US" sz="1400" dirty="0" smtClean="0"/>
              <a:t> (acetone, MEK)</a:t>
            </a:r>
            <a:br>
              <a:rPr lang="en-US" sz="1400" dirty="0" smtClean="0"/>
            </a:br>
            <a:r>
              <a:rPr lang="en-US" sz="1400" dirty="0" smtClean="0"/>
              <a:t>Acetic acid</a:t>
            </a:r>
            <a:br>
              <a:rPr lang="en-US" sz="1400" dirty="0" smtClean="0"/>
            </a:br>
            <a:r>
              <a:rPr lang="en-US" sz="1400" dirty="0" smtClean="0"/>
              <a:t>Ethylene glycol</a:t>
            </a:r>
            <a:br>
              <a:rPr lang="en-US" sz="1400" dirty="0" smtClean="0"/>
            </a:br>
            <a:r>
              <a:rPr lang="en-US" sz="1400" dirty="0" smtClean="0"/>
              <a:t>Ethanol, methanol</a:t>
            </a:r>
            <a:endParaRPr lang="en-US" sz="1400" b="1" dirty="0" smtClean="0"/>
          </a:p>
          <a:p>
            <a:r>
              <a:rPr lang="en-US" sz="1400" b="1" dirty="0" smtClean="0"/>
              <a:t>Not recommended:</a:t>
            </a:r>
            <a:r>
              <a:rPr lang="en-US" sz="1400" dirty="0" smtClean="0"/>
              <a:t/>
            </a:r>
            <a:br>
              <a:rPr lang="en-US" sz="1400" dirty="0" smtClean="0"/>
            </a:br>
            <a:r>
              <a:rPr lang="en-US" sz="1400" dirty="0" smtClean="0"/>
              <a:t>Oils, most lubricants</a:t>
            </a:r>
            <a:br>
              <a:rPr lang="en-US" sz="1400" dirty="0" smtClean="0"/>
            </a:br>
            <a:r>
              <a:rPr lang="en-US" sz="1400" dirty="0" smtClean="0"/>
              <a:t>Acids</a:t>
            </a:r>
            <a:br>
              <a:rPr lang="en-US" sz="1400" dirty="0" smtClean="0"/>
            </a:br>
            <a:r>
              <a:rPr lang="en-US" sz="1400" dirty="0" smtClean="0"/>
              <a:t>Benzene, toluene</a:t>
            </a:r>
            <a:br>
              <a:rPr lang="en-US" sz="1400" dirty="0" smtClean="0"/>
            </a:br>
            <a:r>
              <a:rPr lang="en-US" sz="1400" dirty="0" smtClean="0"/>
              <a:t>Hydrocarbons (aromatic and aliphatic)</a:t>
            </a:r>
            <a:br>
              <a:rPr lang="en-US" sz="1400" dirty="0" smtClean="0"/>
            </a:br>
            <a:r>
              <a:rPr lang="en-US" sz="1400" dirty="0" smtClean="0"/>
              <a:t>Ethers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The packed stuffing box</a:t>
            </a:r>
            <a:endParaRPr lang="en-US" sz="3200" dirty="0">
              <a:solidFill>
                <a:srgbClr val="309CD7"/>
              </a:solidFill>
            </a:endParaRPr>
          </a:p>
        </p:txBody>
      </p:sp>
      <p:sp>
        <p:nvSpPr>
          <p:cNvPr id="5" name="TextBox 4"/>
          <p:cNvSpPr txBox="1"/>
          <p:nvPr/>
        </p:nvSpPr>
        <p:spPr>
          <a:xfrm>
            <a:off x="609600" y="4648200"/>
            <a:ext cx="7924800" cy="1600438"/>
          </a:xfrm>
          <a:prstGeom prst="rect">
            <a:avLst/>
          </a:prstGeom>
          <a:noFill/>
        </p:spPr>
        <p:txBody>
          <a:bodyPr wrap="square" rtlCol="0">
            <a:spAutoFit/>
          </a:bodyPr>
          <a:lstStyle/>
          <a:p>
            <a:r>
              <a:rPr lang="en-US" sz="1400" dirty="0" smtClean="0"/>
              <a:t>However, there are issues with mechanical packings. They can be expensive to maintain and in some cases result in excessive product losses to the environment. This high potential expense is often the result of improper packing installation or poor equipment condition. But the fact still remains with few exceptions, all packings must leak to work properly. They may leak flush water or they may leak product, but they still leak. This is the number one reason why mechanical packings are being replaced by mechanical seals. Another problem with mechanical packings is that they will cause shaft or sleeve damage given enough time. Even the newer materials will eventually wear the shaft or sleeve.</a:t>
            </a:r>
            <a:endParaRPr lang="en-US" sz="1400" dirty="0"/>
          </a:p>
        </p:txBody>
      </p:sp>
      <p:pic>
        <p:nvPicPr>
          <p:cNvPr id="159745" name="Picture 1" descr="C:\Documents and Settings\Engineering\Desktop\Untitled-1.png"/>
          <p:cNvPicPr>
            <a:picLocks noChangeAspect="1" noChangeArrowheads="1"/>
          </p:cNvPicPr>
          <p:nvPr/>
        </p:nvPicPr>
        <p:blipFill>
          <a:blip r:embed="rId2" cstate="print"/>
          <a:srcRect/>
          <a:stretch>
            <a:fillRect/>
          </a:stretch>
        </p:blipFill>
        <p:spPr bwMode="auto">
          <a:xfrm>
            <a:off x="2851150" y="1676400"/>
            <a:ext cx="3441700" cy="240347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O-ring elastomers: Aflas</a:t>
            </a:r>
            <a:endParaRPr lang="en-US" sz="3200" dirty="0">
              <a:solidFill>
                <a:srgbClr val="309CD7"/>
              </a:solidFill>
            </a:endParaRPr>
          </a:p>
        </p:txBody>
      </p:sp>
      <p:sp>
        <p:nvSpPr>
          <p:cNvPr id="5" name="TextBox 4"/>
          <p:cNvSpPr txBox="1"/>
          <p:nvPr/>
        </p:nvSpPr>
        <p:spPr>
          <a:xfrm>
            <a:off x="609600" y="2438400"/>
            <a:ext cx="7924800" cy="738664"/>
          </a:xfrm>
          <a:prstGeom prst="rect">
            <a:avLst/>
          </a:prstGeom>
          <a:noFill/>
        </p:spPr>
        <p:txBody>
          <a:bodyPr wrap="square" rtlCol="0">
            <a:spAutoFit/>
          </a:bodyPr>
          <a:lstStyle/>
          <a:p>
            <a:r>
              <a:rPr lang="en-US" sz="1400" b="1" dirty="0" smtClean="0"/>
              <a:t>Aflas</a:t>
            </a:r>
            <a:r>
              <a:rPr lang="en-US" sz="1400" dirty="0" smtClean="0"/>
              <a:t>™ (</a:t>
            </a:r>
            <a:r>
              <a:rPr lang="en-US" sz="1400" dirty="0" err="1" smtClean="0"/>
              <a:t>tetrafluoroethyene</a:t>
            </a:r>
            <a:r>
              <a:rPr lang="en-US" sz="1400" dirty="0" smtClean="0"/>
              <a:t>/propylene </a:t>
            </a:r>
            <a:r>
              <a:rPr lang="en-US" sz="1400" dirty="0" err="1" smtClean="0"/>
              <a:t>dipolymer</a:t>
            </a:r>
            <a:r>
              <a:rPr lang="en-US" sz="1400" dirty="0" smtClean="0"/>
              <a:t>) resists combinations of amines and oils, and is therefore used in sour oil and gas and in refrigeration applications, where it has generally replaced Neoprene.   Cost is comparable to </a:t>
            </a:r>
            <a:r>
              <a:rPr lang="en-US" sz="1400" dirty="0" err="1" smtClean="0"/>
              <a:t>fluoroelastomers</a:t>
            </a:r>
            <a:r>
              <a:rPr lang="en-US" sz="1400" dirty="0" smtClean="0"/>
              <a:t>. </a:t>
            </a:r>
            <a:endParaRPr lang="en-US" sz="1400" dirty="0"/>
          </a:p>
        </p:txBody>
      </p:sp>
      <p:sp>
        <p:nvSpPr>
          <p:cNvPr id="6" name="TextBox 5"/>
          <p:cNvSpPr txBox="1"/>
          <p:nvPr/>
        </p:nvSpPr>
        <p:spPr>
          <a:xfrm>
            <a:off x="609600" y="3352801"/>
            <a:ext cx="7924800" cy="1600199"/>
          </a:xfrm>
          <a:prstGeom prst="rect">
            <a:avLst/>
          </a:prstGeom>
          <a:noFill/>
        </p:spPr>
        <p:txBody>
          <a:bodyPr wrap="square" numCol="2" rtlCol="0">
            <a:spAutoFit/>
          </a:bodyPr>
          <a:lstStyle/>
          <a:p>
            <a:r>
              <a:rPr lang="en-US" sz="1400" b="1" dirty="0" smtClean="0"/>
              <a:t>Recommended:</a:t>
            </a:r>
            <a:r>
              <a:rPr lang="en-US" sz="1400" dirty="0" smtClean="0"/>
              <a:t/>
            </a:r>
            <a:br>
              <a:rPr lang="en-US" sz="1400" dirty="0" smtClean="0"/>
            </a:br>
            <a:r>
              <a:rPr lang="en-US" sz="1400" dirty="0" smtClean="0"/>
              <a:t>Sour oil and gas</a:t>
            </a:r>
            <a:br>
              <a:rPr lang="en-US" sz="1400" dirty="0" smtClean="0"/>
            </a:br>
            <a:r>
              <a:rPr lang="en-US" sz="1400" dirty="0" smtClean="0"/>
              <a:t>Oils, lubricants</a:t>
            </a:r>
            <a:br>
              <a:rPr lang="en-US" sz="1400" dirty="0" smtClean="0"/>
            </a:br>
            <a:r>
              <a:rPr lang="en-US" sz="1400" dirty="0" smtClean="0"/>
              <a:t>Amines, ammonia</a:t>
            </a:r>
            <a:br>
              <a:rPr lang="en-US" sz="1400" dirty="0" smtClean="0"/>
            </a:br>
            <a:r>
              <a:rPr lang="en-US" sz="1400" dirty="0" smtClean="0"/>
              <a:t>Steam, hot water</a:t>
            </a:r>
            <a:br>
              <a:rPr lang="en-US" sz="1400" dirty="0" smtClean="0"/>
            </a:br>
            <a:r>
              <a:rPr lang="en-US" sz="1400" dirty="0" smtClean="0"/>
              <a:t>Acids</a:t>
            </a:r>
            <a:br>
              <a:rPr lang="en-US" sz="1400" dirty="0" smtClean="0"/>
            </a:br>
            <a:r>
              <a:rPr lang="en-US" sz="1400" dirty="0" smtClean="0"/>
              <a:t>Caustics</a:t>
            </a:r>
            <a:endParaRPr lang="en-US" sz="1400" b="1" dirty="0" smtClean="0"/>
          </a:p>
          <a:p>
            <a:r>
              <a:rPr lang="en-US" sz="1400" b="1" dirty="0" smtClean="0"/>
              <a:t>Not recommended:</a:t>
            </a:r>
            <a:r>
              <a:rPr lang="en-US" sz="1400" dirty="0" smtClean="0"/>
              <a:t/>
            </a:r>
            <a:br>
              <a:rPr lang="en-US" sz="1400" dirty="0" smtClean="0"/>
            </a:br>
            <a:r>
              <a:rPr lang="en-US" sz="1400" dirty="0" smtClean="0"/>
              <a:t>Toluene</a:t>
            </a:r>
            <a:br>
              <a:rPr lang="en-US" sz="1400" dirty="0" smtClean="0"/>
            </a:br>
            <a:r>
              <a:rPr lang="en-US" sz="1400" dirty="0" smtClean="0"/>
              <a:t>Non-polar solvents</a:t>
            </a:r>
            <a:br>
              <a:rPr lang="en-US" sz="1400" dirty="0" smtClean="0"/>
            </a:br>
            <a:r>
              <a:rPr lang="en-US" sz="1400" dirty="0" smtClean="0"/>
              <a:t>Ethers</a:t>
            </a:r>
            <a:br>
              <a:rPr lang="en-US" sz="1400" dirty="0" smtClean="0"/>
            </a:br>
            <a:r>
              <a:rPr lang="en-US" sz="1400" dirty="0" err="1" smtClean="0"/>
              <a:t>Ketones</a:t>
            </a:r>
            <a:r>
              <a:rPr lang="en-US" sz="1400" dirty="0" smtClean="0"/>
              <a:t/>
            </a:r>
            <a:br>
              <a:rPr lang="en-US" sz="1400" dirty="0" smtClean="0"/>
            </a:br>
            <a:r>
              <a:rPr lang="en-US" sz="1400" dirty="0" smtClean="0"/>
              <a:t>Chlorinated solvents</a:t>
            </a:r>
            <a:br>
              <a:rPr lang="en-US" sz="1400" dirty="0" smtClean="0"/>
            </a:br>
            <a:r>
              <a:rPr lang="en-US" sz="1400" dirty="0" smtClean="0"/>
              <a:t>Acetic acid </a:t>
            </a:r>
          </a:p>
        </p:txBody>
      </p:sp>
      <p:sp>
        <p:nvSpPr>
          <p:cNvPr id="7" name="TextBox 6"/>
          <p:cNvSpPr txBox="1"/>
          <p:nvPr/>
        </p:nvSpPr>
        <p:spPr>
          <a:xfrm>
            <a:off x="609600" y="5638800"/>
            <a:ext cx="7924800" cy="369332"/>
          </a:xfrm>
          <a:prstGeom prst="rect">
            <a:avLst/>
          </a:prstGeom>
          <a:noFill/>
        </p:spPr>
        <p:txBody>
          <a:bodyPr wrap="square" rtlCol="0">
            <a:spAutoFit/>
          </a:bodyPr>
          <a:lstStyle/>
          <a:p>
            <a:r>
              <a:rPr lang="en-US" sz="900" dirty="0" smtClean="0"/>
              <a:t>"Aflas" is a registered trademark of Asahi Glass Co., Ltd.</a:t>
            </a:r>
            <a:br>
              <a:rPr lang="en-US" sz="900" dirty="0" smtClean="0"/>
            </a:br>
            <a:endParaRPr lang="en-US" sz="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O-ring elastomers: perfluoroelastomer</a:t>
            </a:r>
            <a:endParaRPr lang="en-US" sz="3200" dirty="0">
              <a:solidFill>
                <a:srgbClr val="309CD7"/>
              </a:solidFill>
            </a:endParaRPr>
          </a:p>
        </p:txBody>
      </p:sp>
      <p:sp>
        <p:nvSpPr>
          <p:cNvPr id="5" name="TextBox 4"/>
          <p:cNvSpPr txBox="1"/>
          <p:nvPr/>
        </p:nvSpPr>
        <p:spPr>
          <a:xfrm>
            <a:off x="609600" y="2438400"/>
            <a:ext cx="7924800" cy="1169551"/>
          </a:xfrm>
          <a:prstGeom prst="rect">
            <a:avLst/>
          </a:prstGeom>
          <a:noFill/>
        </p:spPr>
        <p:txBody>
          <a:bodyPr wrap="square" rtlCol="0">
            <a:spAutoFit/>
          </a:bodyPr>
          <a:lstStyle/>
          <a:p>
            <a:r>
              <a:rPr lang="en-US" sz="1400" b="1" dirty="0" err="1" smtClean="0"/>
              <a:t>Perfluoroelastomers</a:t>
            </a:r>
            <a:r>
              <a:rPr lang="en-US" sz="1400" dirty="0" smtClean="0"/>
              <a:t> (Isolast®, Kalrez®, FFKM) resist high temperatures and a wide range of chemicals.  Compression set resistance is inferior to </a:t>
            </a:r>
            <a:r>
              <a:rPr lang="en-US" sz="1400" dirty="0" err="1" smtClean="0"/>
              <a:t>fluoroelastomers</a:t>
            </a:r>
            <a:r>
              <a:rPr lang="en-US" sz="1400" dirty="0" smtClean="0"/>
              <a:t>.   Cost is high, approaching 100 times that of </a:t>
            </a:r>
            <a:r>
              <a:rPr lang="en-US" sz="1400" dirty="0" err="1" smtClean="0"/>
              <a:t>fluoroelastomers</a:t>
            </a:r>
            <a:r>
              <a:rPr lang="en-US" sz="1400" dirty="0" smtClean="0"/>
              <a:t>.  Compounds optimized for broad-spectrum chemical resistance (Isolast J9876) or for high-temperature performance (Isolast J8325) are available.</a:t>
            </a:r>
          </a:p>
          <a:p>
            <a:r>
              <a:rPr lang="en-US" sz="1400" dirty="0" smtClean="0"/>
              <a:t> </a:t>
            </a:r>
            <a:endParaRPr lang="en-US" sz="1400" dirty="0"/>
          </a:p>
        </p:txBody>
      </p:sp>
      <p:sp>
        <p:nvSpPr>
          <p:cNvPr id="6" name="TextBox 5"/>
          <p:cNvSpPr txBox="1"/>
          <p:nvPr/>
        </p:nvSpPr>
        <p:spPr>
          <a:xfrm>
            <a:off x="609600" y="3657601"/>
            <a:ext cx="7924800" cy="762000"/>
          </a:xfrm>
          <a:prstGeom prst="rect">
            <a:avLst/>
          </a:prstGeom>
          <a:noFill/>
        </p:spPr>
        <p:txBody>
          <a:bodyPr wrap="square" numCol="2" rtlCol="0">
            <a:spAutoFit/>
          </a:bodyPr>
          <a:lstStyle/>
          <a:p>
            <a:r>
              <a:rPr lang="en-US" sz="1400" b="1" dirty="0" smtClean="0"/>
              <a:t>Recommended:</a:t>
            </a:r>
            <a:r>
              <a:rPr lang="en-US" sz="1400" dirty="0" smtClean="0"/>
              <a:t/>
            </a:r>
            <a:br>
              <a:rPr lang="en-US" sz="1400" dirty="0" smtClean="0"/>
            </a:br>
            <a:r>
              <a:rPr lang="en-US" sz="1400" dirty="0" smtClean="0"/>
              <a:t>Almost all chemicals (depending on compound)</a:t>
            </a:r>
            <a:br>
              <a:rPr lang="en-US" sz="1400" dirty="0" smtClean="0"/>
            </a:br>
            <a:r>
              <a:rPr lang="en-US" sz="1400" dirty="0" smtClean="0"/>
              <a:t>Hot services</a:t>
            </a:r>
            <a:endParaRPr lang="en-US" sz="1400" b="1" dirty="0" smtClean="0"/>
          </a:p>
          <a:p>
            <a:r>
              <a:rPr lang="en-US" sz="1400" b="1" dirty="0" smtClean="0"/>
              <a:t>Not recommended:</a:t>
            </a:r>
            <a:r>
              <a:rPr lang="en-US" sz="1400" dirty="0" smtClean="0"/>
              <a:t/>
            </a:r>
            <a:br>
              <a:rPr lang="en-US" sz="1400" dirty="0" smtClean="0"/>
            </a:br>
            <a:r>
              <a:rPr lang="en-US" sz="1400" dirty="0" smtClean="0"/>
              <a:t>Where other elastomers can be used </a:t>
            </a:r>
          </a:p>
        </p:txBody>
      </p:sp>
      <p:sp>
        <p:nvSpPr>
          <p:cNvPr id="7" name="TextBox 6"/>
          <p:cNvSpPr txBox="1"/>
          <p:nvPr/>
        </p:nvSpPr>
        <p:spPr>
          <a:xfrm>
            <a:off x="609600" y="5638800"/>
            <a:ext cx="7924800" cy="507831"/>
          </a:xfrm>
          <a:prstGeom prst="rect">
            <a:avLst/>
          </a:prstGeom>
          <a:noFill/>
        </p:spPr>
        <p:txBody>
          <a:bodyPr wrap="square" rtlCol="0">
            <a:spAutoFit/>
          </a:bodyPr>
          <a:lstStyle/>
          <a:p>
            <a:r>
              <a:rPr lang="en-US" sz="900" dirty="0" smtClean="0"/>
              <a:t>"Isolast" is a registered trademark of </a:t>
            </a:r>
            <a:r>
              <a:rPr lang="en-US" sz="900" dirty="0" err="1" smtClean="0"/>
              <a:t>Trelleborg</a:t>
            </a:r>
            <a:r>
              <a:rPr lang="en-US" sz="900" dirty="0" smtClean="0"/>
              <a:t> Sealing Solutions Inc</a:t>
            </a:r>
            <a:br>
              <a:rPr lang="en-US" sz="900" dirty="0" smtClean="0"/>
            </a:br>
            <a:r>
              <a:rPr lang="en-US" sz="900" dirty="0" smtClean="0"/>
              <a:t>Kalrez® is a registered trademark of Du Pont Dow Elastomers</a:t>
            </a:r>
            <a:br>
              <a:rPr lang="en-US" sz="900" dirty="0" smtClean="0"/>
            </a:br>
            <a:endParaRPr lang="en-US" sz="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Seal materials: where to start?</a:t>
            </a:r>
            <a:endParaRPr lang="en-US" sz="3200" dirty="0">
              <a:solidFill>
                <a:srgbClr val="309CD7"/>
              </a:solidFill>
            </a:endParaRPr>
          </a:p>
        </p:txBody>
      </p:sp>
      <p:sp>
        <p:nvSpPr>
          <p:cNvPr id="5" name="TextBox 4"/>
          <p:cNvSpPr txBox="1"/>
          <p:nvPr/>
        </p:nvSpPr>
        <p:spPr>
          <a:xfrm>
            <a:off x="609600" y="2438400"/>
            <a:ext cx="7924800" cy="2677656"/>
          </a:xfrm>
          <a:prstGeom prst="rect">
            <a:avLst/>
          </a:prstGeom>
          <a:noFill/>
        </p:spPr>
        <p:txBody>
          <a:bodyPr wrap="square" rtlCol="0">
            <a:spAutoFit/>
          </a:bodyPr>
          <a:lstStyle/>
          <a:p>
            <a:pPr>
              <a:buFont typeface="Arial" pitchFamily="34" charset="0"/>
              <a:buChar char="•"/>
            </a:pPr>
            <a:r>
              <a:rPr lang="en-US" sz="1400" dirty="0" smtClean="0"/>
              <a:t>Carbon/silicon carbide/fluoroelastomer (FKM)/316 ss works in many services</a:t>
            </a:r>
          </a:p>
          <a:p>
            <a:pPr>
              <a:buFont typeface="Arial" pitchFamily="34" charset="0"/>
              <a:buChar char="•"/>
            </a:pPr>
            <a:endParaRPr lang="en-US" sz="1400" dirty="0" smtClean="0"/>
          </a:p>
          <a:p>
            <a:pPr>
              <a:buFont typeface="Arial" pitchFamily="34" charset="0"/>
              <a:buChar char="•"/>
            </a:pPr>
            <a:r>
              <a:rPr lang="en-US" sz="1400" dirty="0" smtClean="0"/>
              <a:t>Consider hard faces (either SiC/SiC or SiC/TC) for abrasives</a:t>
            </a:r>
          </a:p>
          <a:p>
            <a:pPr>
              <a:buFont typeface="Arial" pitchFamily="34" charset="0"/>
              <a:buChar char="•"/>
            </a:pPr>
            <a:endParaRPr lang="en-US" sz="1400" dirty="0" smtClean="0"/>
          </a:p>
          <a:p>
            <a:pPr>
              <a:buFont typeface="Arial" pitchFamily="34" charset="0"/>
              <a:buChar char="•"/>
            </a:pPr>
            <a:r>
              <a:rPr lang="en-US" sz="1400" dirty="0" smtClean="0"/>
              <a:t>For caustics, ethanol, ammonia, polar solvents like </a:t>
            </a:r>
            <a:r>
              <a:rPr lang="en-US" sz="1400" dirty="0" err="1" smtClean="0"/>
              <a:t>ketones</a:t>
            </a:r>
            <a:r>
              <a:rPr lang="en-US" sz="1400" dirty="0" smtClean="0"/>
              <a:t>, consider EP instead of FKM</a:t>
            </a:r>
          </a:p>
          <a:p>
            <a:pPr>
              <a:buFont typeface="Arial" pitchFamily="34" charset="0"/>
              <a:buChar char="•"/>
            </a:pPr>
            <a:r>
              <a:rPr lang="en-US" sz="1400" dirty="0" smtClean="0"/>
              <a:t>For hot water (above 200°F), use EP or Aflas instead of FKM</a:t>
            </a:r>
          </a:p>
          <a:p>
            <a:pPr>
              <a:buFont typeface="Arial" pitchFamily="34" charset="0"/>
              <a:buChar char="•"/>
            </a:pPr>
            <a:r>
              <a:rPr lang="en-US" sz="1400" dirty="0" smtClean="0"/>
              <a:t>For amines or ammonia + oil, sour gas, sour oil, use Aflas</a:t>
            </a:r>
          </a:p>
          <a:p>
            <a:pPr>
              <a:buFont typeface="Arial" pitchFamily="34" charset="0"/>
              <a:buChar char="•"/>
            </a:pPr>
            <a:endParaRPr lang="en-US" sz="1400" dirty="0" smtClean="0"/>
          </a:p>
          <a:p>
            <a:pPr>
              <a:buFont typeface="Arial" pitchFamily="34" charset="0"/>
              <a:buChar char="•"/>
            </a:pPr>
            <a:r>
              <a:rPr lang="en-US" sz="1400" dirty="0" smtClean="0"/>
              <a:t>If the pump is a more corrosion resistant metal like titanium or Hastelloy, match the seal to it (or use a seal with no metal parts in contact with process)</a:t>
            </a:r>
          </a:p>
          <a:p>
            <a:pPr>
              <a:buFont typeface="Arial" pitchFamily="34" charset="0"/>
              <a:buChar char="•"/>
            </a:pPr>
            <a:endParaRPr lang="en-US" sz="1400" dirty="0" smtClean="0"/>
          </a:p>
          <a:p>
            <a:pPr>
              <a:buFont typeface="Arial" pitchFamily="34" charset="0"/>
              <a:buChar char="•"/>
            </a:pPr>
            <a:r>
              <a:rPr lang="en-US" sz="1400" dirty="0" smtClean="0"/>
              <a:t>Always check compatibility with cleanout solutions and minor constituents of the process.</a:t>
            </a:r>
            <a:endParaRPr lang="en-U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Inside seals</a:t>
            </a:r>
            <a:endParaRPr lang="en-US" sz="3200" dirty="0">
              <a:solidFill>
                <a:srgbClr val="309CD7"/>
              </a:solidFill>
            </a:endParaRPr>
          </a:p>
        </p:txBody>
      </p:sp>
      <p:sp>
        <p:nvSpPr>
          <p:cNvPr id="5" name="TextBox 4"/>
          <p:cNvSpPr txBox="1"/>
          <p:nvPr/>
        </p:nvSpPr>
        <p:spPr>
          <a:xfrm>
            <a:off x="609600" y="4724400"/>
            <a:ext cx="7924800" cy="738664"/>
          </a:xfrm>
          <a:prstGeom prst="rect">
            <a:avLst/>
          </a:prstGeom>
          <a:noFill/>
        </p:spPr>
        <p:txBody>
          <a:bodyPr wrap="square" rtlCol="0">
            <a:spAutoFit/>
          </a:bodyPr>
          <a:lstStyle/>
          <a:p>
            <a:r>
              <a:rPr lang="en-US" sz="1400" dirty="0" smtClean="0"/>
              <a:t>Inside seals are the most common type.  An inside seal is mounted inside the seal chamber (stuffing box).  It’s also inside the sealed process fluid, so the seal is externally pressurized.  This places the seal rings in compressive stress.  Brittle materials like seal rings are stronger in compressive stress than tensile stress.  </a:t>
            </a:r>
            <a:endParaRPr lang="en-US" sz="1400" dirty="0"/>
          </a:p>
        </p:txBody>
      </p:sp>
      <p:pic>
        <p:nvPicPr>
          <p:cNvPr id="3" name="Picture 1" descr="C:\Documents and Settings\Engineering\My Documents\DWGS\LIT\60_ORMsolid.png"/>
          <p:cNvPicPr>
            <a:picLocks noChangeAspect="1" noChangeArrowheads="1"/>
          </p:cNvPicPr>
          <p:nvPr/>
        </p:nvPicPr>
        <p:blipFill>
          <a:blip r:embed="rId2" cstate="print"/>
          <a:srcRect/>
          <a:stretch>
            <a:fillRect/>
          </a:stretch>
        </p:blipFill>
        <p:spPr bwMode="auto">
          <a:xfrm>
            <a:off x="2667000" y="1295400"/>
            <a:ext cx="3051175" cy="339559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Inside seals</a:t>
            </a:r>
            <a:endParaRPr lang="en-US" sz="3200" dirty="0">
              <a:solidFill>
                <a:srgbClr val="309CD7"/>
              </a:solidFill>
            </a:endParaRPr>
          </a:p>
        </p:txBody>
      </p:sp>
      <p:sp>
        <p:nvSpPr>
          <p:cNvPr id="5" name="TextBox 4"/>
          <p:cNvSpPr txBox="1"/>
          <p:nvPr/>
        </p:nvSpPr>
        <p:spPr>
          <a:xfrm>
            <a:off x="609600" y="4724400"/>
            <a:ext cx="7924800" cy="954107"/>
          </a:xfrm>
          <a:prstGeom prst="rect">
            <a:avLst/>
          </a:prstGeom>
          <a:noFill/>
        </p:spPr>
        <p:txBody>
          <a:bodyPr wrap="square" rtlCol="0">
            <a:spAutoFit/>
          </a:bodyPr>
          <a:lstStyle/>
          <a:p>
            <a:r>
              <a:rPr lang="en-US" sz="1400" dirty="0" smtClean="0"/>
              <a:t>This inside seal is a component seal.  The stationary seal ring is mounted in a gland.  The rotary unit is mounted separately on the shaft.  The position of the rotary unit on the shaft must be measured and set before the pump is assembled, since the rotary unit is not accessible after assembly.  If the shaft is moved to set the impeller after assembly, the seal will be over- or </a:t>
            </a:r>
            <a:r>
              <a:rPr lang="en-US" sz="1400" dirty="0" err="1" smtClean="0"/>
              <a:t>undercompressed</a:t>
            </a:r>
            <a:r>
              <a:rPr lang="en-US" sz="1400" dirty="0" smtClean="0"/>
              <a:t>.</a:t>
            </a:r>
            <a:endParaRPr lang="en-US" sz="1400" dirty="0"/>
          </a:p>
        </p:txBody>
      </p:sp>
      <p:pic>
        <p:nvPicPr>
          <p:cNvPr id="3" name="Picture 1" descr="C:\Documents and Settings\Engineering\My Documents\DWGS\LIT\60_ORMsolid.png"/>
          <p:cNvPicPr>
            <a:picLocks noChangeAspect="1" noChangeArrowheads="1"/>
          </p:cNvPicPr>
          <p:nvPr/>
        </p:nvPicPr>
        <p:blipFill>
          <a:blip r:embed="rId2" cstate="print"/>
          <a:srcRect/>
          <a:stretch>
            <a:fillRect/>
          </a:stretch>
        </p:blipFill>
        <p:spPr bwMode="auto">
          <a:xfrm>
            <a:off x="2667000" y="1295400"/>
            <a:ext cx="3051175" cy="339559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Cartridge seals</a:t>
            </a:r>
            <a:endParaRPr lang="en-US" sz="3200" dirty="0">
              <a:solidFill>
                <a:srgbClr val="309CD7"/>
              </a:solidFill>
            </a:endParaRPr>
          </a:p>
        </p:txBody>
      </p:sp>
      <p:sp>
        <p:nvSpPr>
          <p:cNvPr id="5" name="TextBox 4"/>
          <p:cNvSpPr txBox="1"/>
          <p:nvPr/>
        </p:nvSpPr>
        <p:spPr>
          <a:xfrm>
            <a:off x="609600" y="4724400"/>
            <a:ext cx="7924800" cy="523220"/>
          </a:xfrm>
          <a:prstGeom prst="rect">
            <a:avLst/>
          </a:prstGeom>
          <a:noFill/>
        </p:spPr>
        <p:txBody>
          <a:bodyPr wrap="square" rtlCol="0">
            <a:spAutoFit/>
          </a:bodyPr>
          <a:lstStyle/>
          <a:p>
            <a:r>
              <a:rPr lang="en-US" sz="1400" dirty="0" smtClean="0"/>
              <a:t>A cartridge seal has all the functional parts of a component seal preassembled.  The complete seal is installed as a single unit.  The seal faces are protected from dirt and damage during installation.</a:t>
            </a:r>
            <a:endParaRPr lang="en-US" sz="1400" dirty="0"/>
          </a:p>
        </p:txBody>
      </p:sp>
      <p:pic>
        <p:nvPicPr>
          <p:cNvPr id="176130" name="Picture 2" descr="C:\Documents and Settings\Engineering\My Documents\DWGS\LIT\70cs for slidesviews1.png"/>
          <p:cNvPicPr>
            <a:picLocks noChangeAspect="1" noChangeArrowheads="1"/>
          </p:cNvPicPr>
          <p:nvPr/>
        </p:nvPicPr>
        <p:blipFill>
          <a:blip r:embed="rId2" cstate="print"/>
          <a:srcRect/>
          <a:stretch>
            <a:fillRect/>
          </a:stretch>
        </p:blipFill>
        <p:spPr bwMode="auto">
          <a:xfrm>
            <a:off x="2819400" y="1219200"/>
            <a:ext cx="3359149" cy="339340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Cartridge seals</a:t>
            </a:r>
            <a:endParaRPr lang="en-US" sz="3200" dirty="0">
              <a:solidFill>
                <a:srgbClr val="309CD7"/>
              </a:solidFill>
            </a:endParaRPr>
          </a:p>
        </p:txBody>
      </p:sp>
      <p:sp>
        <p:nvSpPr>
          <p:cNvPr id="5" name="TextBox 4"/>
          <p:cNvSpPr txBox="1"/>
          <p:nvPr/>
        </p:nvSpPr>
        <p:spPr>
          <a:xfrm>
            <a:off x="609600" y="4724400"/>
            <a:ext cx="7924800" cy="523220"/>
          </a:xfrm>
          <a:prstGeom prst="rect">
            <a:avLst/>
          </a:prstGeom>
          <a:noFill/>
        </p:spPr>
        <p:txBody>
          <a:bodyPr wrap="square" rtlCol="0">
            <a:spAutoFit/>
          </a:bodyPr>
          <a:lstStyle/>
          <a:p>
            <a:r>
              <a:rPr lang="en-US" sz="1400" dirty="0" smtClean="0"/>
              <a:t>The working length of the seal is set by installation clips.  No measurement is required.  Since the set screws are outside the seal chamber, the impeller can be adjusted and the seal reset without disassembly.</a:t>
            </a:r>
            <a:endParaRPr lang="en-US" sz="1400" dirty="0"/>
          </a:p>
        </p:txBody>
      </p:sp>
      <p:pic>
        <p:nvPicPr>
          <p:cNvPr id="176130" name="Picture 2" descr="C:\Documents and Settings\Engineering\My Documents\DWGS\LIT\70cs for slidesviews1.png"/>
          <p:cNvPicPr>
            <a:picLocks noChangeAspect="1" noChangeArrowheads="1"/>
          </p:cNvPicPr>
          <p:nvPr/>
        </p:nvPicPr>
        <p:blipFill>
          <a:blip r:embed="rId2" cstate="print"/>
          <a:srcRect/>
          <a:stretch>
            <a:fillRect/>
          </a:stretch>
        </p:blipFill>
        <p:spPr bwMode="auto">
          <a:xfrm>
            <a:off x="2819400" y="1219200"/>
            <a:ext cx="3359149" cy="339340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Cartridge seals</a:t>
            </a:r>
            <a:endParaRPr lang="en-US" sz="3200" dirty="0">
              <a:solidFill>
                <a:srgbClr val="309CD7"/>
              </a:solidFill>
            </a:endParaRPr>
          </a:p>
        </p:txBody>
      </p:sp>
      <p:sp>
        <p:nvSpPr>
          <p:cNvPr id="5" name="TextBox 4"/>
          <p:cNvSpPr txBox="1"/>
          <p:nvPr/>
        </p:nvSpPr>
        <p:spPr>
          <a:xfrm>
            <a:off x="609600" y="4724400"/>
            <a:ext cx="7924800" cy="738664"/>
          </a:xfrm>
          <a:prstGeom prst="rect">
            <a:avLst/>
          </a:prstGeom>
          <a:noFill/>
        </p:spPr>
        <p:txBody>
          <a:bodyPr wrap="square" rtlCol="0">
            <a:spAutoFit/>
          </a:bodyPr>
          <a:lstStyle/>
          <a:p>
            <a:r>
              <a:rPr lang="en-US" sz="1400" dirty="0" smtClean="0"/>
              <a:t>Since all parts of a cartridge seal are designed to work together, they can outperform component seals.  In this seal, the flush liquid is directed into a large annulus surrounding the rubbing seal faces, keeping them cooler.</a:t>
            </a:r>
            <a:endParaRPr lang="en-US" sz="1400" dirty="0"/>
          </a:p>
        </p:txBody>
      </p:sp>
      <p:pic>
        <p:nvPicPr>
          <p:cNvPr id="176130" name="Picture 2" descr="C:\Documents and Settings\Engineering\My Documents\DWGS\LIT\70cs for slidesviews1.png"/>
          <p:cNvPicPr>
            <a:picLocks noChangeAspect="1" noChangeArrowheads="1"/>
          </p:cNvPicPr>
          <p:nvPr/>
        </p:nvPicPr>
        <p:blipFill>
          <a:blip r:embed="rId2" cstate="print"/>
          <a:srcRect/>
          <a:stretch>
            <a:fillRect/>
          </a:stretch>
        </p:blipFill>
        <p:spPr bwMode="auto">
          <a:xfrm>
            <a:off x="2819400" y="1219200"/>
            <a:ext cx="3359149" cy="339340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Outside seals</a:t>
            </a:r>
            <a:endParaRPr lang="en-US" sz="3200" dirty="0">
              <a:solidFill>
                <a:srgbClr val="309CD7"/>
              </a:solidFill>
            </a:endParaRPr>
          </a:p>
        </p:txBody>
      </p:sp>
      <p:sp>
        <p:nvSpPr>
          <p:cNvPr id="5" name="TextBox 4"/>
          <p:cNvSpPr txBox="1"/>
          <p:nvPr/>
        </p:nvSpPr>
        <p:spPr>
          <a:xfrm>
            <a:off x="609600" y="4724400"/>
            <a:ext cx="7924800" cy="954107"/>
          </a:xfrm>
          <a:prstGeom prst="rect">
            <a:avLst/>
          </a:prstGeom>
          <a:noFill/>
        </p:spPr>
        <p:txBody>
          <a:bodyPr wrap="square" rtlCol="0">
            <a:spAutoFit/>
          </a:bodyPr>
          <a:lstStyle/>
          <a:p>
            <a:r>
              <a:rPr lang="en-US" sz="1400" dirty="0" smtClean="0"/>
              <a:t>An outside seal is mounted outside the seal chamber (stuffing box).  It’s outside the sealed process fluid, which is to say it’s internally pressurized.  This places the seal rings in tensile stress, so outside seals are limited in pressure capability.  Since the rotating parts are exposed, they should be shrouded to protect them from impact damage.</a:t>
            </a:r>
            <a:endParaRPr lang="en-US" sz="1400" dirty="0"/>
          </a:p>
        </p:txBody>
      </p:sp>
      <p:pic>
        <p:nvPicPr>
          <p:cNvPr id="122881" name="Picture 1" descr="C:\Documents and Settings\Engineering\My Documents\DWGS\LIT\50cs-bro_SOLID.png"/>
          <p:cNvPicPr>
            <a:picLocks noChangeAspect="1" noChangeArrowheads="1"/>
          </p:cNvPicPr>
          <p:nvPr/>
        </p:nvPicPr>
        <p:blipFill>
          <a:blip r:embed="rId2" cstate="print"/>
          <a:srcRect/>
          <a:stretch>
            <a:fillRect/>
          </a:stretch>
        </p:blipFill>
        <p:spPr bwMode="auto">
          <a:xfrm>
            <a:off x="3065056" y="1295400"/>
            <a:ext cx="3013889" cy="3276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Outside seals</a:t>
            </a:r>
            <a:endParaRPr lang="en-US" sz="3200" dirty="0">
              <a:solidFill>
                <a:srgbClr val="309CD7"/>
              </a:solidFill>
            </a:endParaRPr>
          </a:p>
        </p:txBody>
      </p:sp>
      <p:sp>
        <p:nvSpPr>
          <p:cNvPr id="5" name="TextBox 4"/>
          <p:cNvSpPr txBox="1"/>
          <p:nvPr/>
        </p:nvSpPr>
        <p:spPr>
          <a:xfrm>
            <a:off x="609600" y="4724400"/>
            <a:ext cx="7924800" cy="738664"/>
          </a:xfrm>
          <a:prstGeom prst="rect">
            <a:avLst/>
          </a:prstGeom>
          <a:noFill/>
        </p:spPr>
        <p:txBody>
          <a:bodyPr wrap="square" rtlCol="0">
            <a:spAutoFit/>
          </a:bodyPr>
          <a:lstStyle/>
          <a:p>
            <a:r>
              <a:rPr lang="en-US" sz="1400" dirty="0" smtClean="0"/>
              <a:t>Outside seals have no metal parts in contact with the process fluid.  The seal rings that do contact the process fluid can be made of materials very resistant to chemical attack.  Outside seals are often used on nonmetallic pumps and pumps made of exotic alloys to seal corrosive liquids.</a:t>
            </a:r>
            <a:endParaRPr lang="en-US" sz="1400" dirty="0"/>
          </a:p>
        </p:txBody>
      </p:sp>
      <p:pic>
        <p:nvPicPr>
          <p:cNvPr id="122881" name="Picture 1" descr="C:\Documents and Settings\Engineering\My Documents\DWGS\LIT\50cs-bro_SOLID.png"/>
          <p:cNvPicPr>
            <a:picLocks noChangeAspect="1" noChangeArrowheads="1"/>
          </p:cNvPicPr>
          <p:nvPr/>
        </p:nvPicPr>
        <p:blipFill>
          <a:blip r:embed="rId2" cstate="print"/>
          <a:srcRect/>
          <a:stretch>
            <a:fillRect/>
          </a:stretch>
        </p:blipFill>
        <p:spPr bwMode="auto">
          <a:xfrm>
            <a:off x="3065056" y="1295400"/>
            <a:ext cx="3013889" cy="3276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The purpose of a mechanical seal</a:t>
            </a:r>
            <a:endParaRPr lang="en-US" sz="3200" dirty="0">
              <a:solidFill>
                <a:srgbClr val="309CD7"/>
              </a:solidFill>
            </a:endParaRPr>
          </a:p>
        </p:txBody>
      </p:sp>
      <p:sp>
        <p:nvSpPr>
          <p:cNvPr id="5" name="TextBox 4"/>
          <p:cNvSpPr txBox="1"/>
          <p:nvPr/>
        </p:nvSpPr>
        <p:spPr>
          <a:xfrm>
            <a:off x="609600" y="4648200"/>
            <a:ext cx="7924800" cy="1600438"/>
          </a:xfrm>
          <a:prstGeom prst="rect">
            <a:avLst/>
          </a:prstGeom>
          <a:noFill/>
        </p:spPr>
        <p:txBody>
          <a:bodyPr wrap="square" rtlCol="0">
            <a:spAutoFit/>
          </a:bodyPr>
          <a:lstStyle/>
          <a:p>
            <a:r>
              <a:rPr lang="en-US" sz="1400" dirty="0" smtClean="0"/>
              <a:t>Mechanical seals were developed to address the disadvantages of and problems with compression packings. The purpose of a mechanical seal is to reduce, or in most cases eliminate, leakage of product or other fluids to the environment. A mechanical seal consists of two extremely flat seal faces, held together by product pressure and spring force to prevent product from escaping to the environment. Visible leakage that comes from compression packing is usually eliminated. Non-visible leakage (i.e., fugitive emissions) is often reduced by mechanical seals in order to meet the environmental laws of local, state, and federal regulatory agencies. Compression packings just cannot be used to comply with these environmental laws.</a:t>
            </a:r>
            <a:endParaRPr lang="en-US" sz="1400" dirty="0"/>
          </a:p>
        </p:txBody>
      </p:sp>
      <p:pic>
        <p:nvPicPr>
          <p:cNvPr id="158721" name="Picture 1" descr="C:\Documents and Settings\Engineering\Desktop\Picture1.png"/>
          <p:cNvPicPr>
            <a:picLocks noChangeAspect="1" noChangeArrowheads="1"/>
          </p:cNvPicPr>
          <p:nvPr/>
        </p:nvPicPr>
        <p:blipFill>
          <a:blip r:embed="rId2" cstate="print"/>
          <a:srcRect/>
          <a:stretch>
            <a:fillRect/>
          </a:stretch>
        </p:blipFill>
        <p:spPr bwMode="auto">
          <a:xfrm>
            <a:off x="2578100" y="1447800"/>
            <a:ext cx="3986213" cy="282892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a:t>
            </a:r>
            <a:endParaRPr lang="en-US" sz="3200" dirty="0">
              <a:solidFill>
                <a:srgbClr val="309CD7"/>
              </a:solidFill>
            </a:endParaRPr>
          </a:p>
        </p:txBody>
      </p:sp>
      <p:sp>
        <p:nvSpPr>
          <p:cNvPr id="5" name="TextBox 4"/>
          <p:cNvSpPr txBox="1"/>
          <p:nvPr/>
        </p:nvSpPr>
        <p:spPr>
          <a:xfrm>
            <a:off x="609600" y="4724400"/>
            <a:ext cx="7924800" cy="523220"/>
          </a:xfrm>
          <a:prstGeom prst="rect">
            <a:avLst/>
          </a:prstGeom>
          <a:noFill/>
        </p:spPr>
        <p:txBody>
          <a:bodyPr wrap="square" rtlCol="0">
            <a:spAutoFit/>
          </a:bodyPr>
          <a:lstStyle/>
          <a:p>
            <a:r>
              <a:rPr lang="en-US" sz="1400" dirty="0" smtClean="0"/>
              <a:t>A dual seal is simply two single seals mounted together with an external barrier/buffer fluid circulating between the inboard and outboard seals.</a:t>
            </a:r>
            <a:endParaRPr lang="en-US" sz="1400" dirty="0"/>
          </a:p>
        </p:txBody>
      </p:sp>
      <p:graphicFrame>
        <p:nvGraphicFramePr>
          <p:cNvPr id="65537" name="Object 1"/>
          <p:cNvGraphicFramePr>
            <a:graphicFrameLocks noChangeAspect="1"/>
          </p:cNvGraphicFramePr>
          <p:nvPr/>
        </p:nvGraphicFramePr>
        <p:xfrm>
          <a:off x="2824957" y="1397000"/>
          <a:ext cx="3494087" cy="3229192"/>
        </p:xfrm>
        <a:graphic>
          <a:graphicData uri="http://schemas.openxmlformats.org/presentationml/2006/ole">
            <p:oleObj spid="_x0000_s120834" name="Artwork" r:id="rId3" imgW="8500578" imgH="7857762" progId="">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a:t>
            </a:r>
            <a:endParaRPr lang="en-US" sz="3200" dirty="0">
              <a:solidFill>
                <a:srgbClr val="309CD7"/>
              </a:solidFill>
            </a:endParaRPr>
          </a:p>
        </p:txBody>
      </p:sp>
      <p:sp>
        <p:nvSpPr>
          <p:cNvPr id="5" name="TextBox 4"/>
          <p:cNvSpPr txBox="1"/>
          <p:nvPr/>
        </p:nvSpPr>
        <p:spPr>
          <a:xfrm>
            <a:off x="609600" y="4724400"/>
            <a:ext cx="7924800" cy="307777"/>
          </a:xfrm>
          <a:prstGeom prst="rect">
            <a:avLst/>
          </a:prstGeom>
          <a:noFill/>
        </p:spPr>
        <p:txBody>
          <a:bodyPr wrap="square" rtlCol="0">
            <a:spAutoFit/>
          </a:bodyPr>
          <a:lstStyle/>
          <a:p>
            <a:r>
              <a:rPr lang="en-US" sz="1400" dirty="0" smtClean="0"/>
              <a:t>The inboard seal seals between the process fluid and the barrier/buffer fluid.</a:t>
            </a:r>
            <a:endParaRPr lang="en-US" sz="1400" dirty="0"/>
          </a:p>
        </p:txBody>
      </p:sp>
      <p:graphicFrame>
        <p:nvGraphicFramePr>
          <p:cNvPr id="118787" name="Object 3"/>
          <p:cNvGraphicFramePr>
            <a:graphicFrameLocks noChangeAspect="1"/>
          </p:cNvGraphicFramePr>
          <p:nvPr/>
        </p:nvGraphicFramePr>
        <p:xfrm>
          <a:off x="2819400" y="1371600"/>
          <a:ext cx="3505200" cy="3239464"/>
        </p:xfrm>
        <a:graphic>
          <a:graphicData uri="http://schemas.openxmlformats.org/presentationml/2006/ole">
            <p:oleObj spid="_x0000_s118787" name="Artwork" r:id="rId3" imgW="8500578" imgH="7857762" progId="">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a:t>
            </a:r>
            <a:endParaRPr lang="en-US" sz="3200" dirty="0">
              <a:solidFill>
                <a:srgbClr val="309CD7"/>
              </a:solidFill>
            </a:endParaRPr>
          </a:p>
        </p:txBody>
      </p:sp>
      <p:sp>
        <p:nvSpPr>
          <p:cNvPr id="5" name="TextBox 4"/>
          <p:cNvSpPr txBox="1"/>
          <p:nvPr/>
        </p:nvSpPr>
        <p:spPr>
          <a:xfrm>
            <a:off x="609600" y="4724400"/>
            <a:ext cx="7924800" cy="307777"/>
          </a:xfrm>
          <a:prstGeom prst="rect">
            <a:avLst/>
          </a:prstGeom>
          <a:noFill/>
        </p:spPr>
        <p:txBody>
          <a:bodyPr wrap="square" rtlCol="0">
            <a:spAutoFit/>
          </a:bodyPr>
          <a:lstStyle/>
          <a:p>
            <a:r>
              <a:rPr lang="en-US" sz="1400" dirty="0" smtClean="0"/>
              <a:t>The outboard seal seals the barrier/buffer fluid from the atmosphere</a:t>
            </a:r>
            <a:endParaRPr lang="en-US" sz="1400" dirty="0"/>
          </a:p>
        </p:txBody>
      </p:sp>
      <p:graphicFrame>
        <p:nvGraphicFramePr>
          <p:cNvPr id="119811" name="Object 3"/>
          <p:cNvGraphicFramePr>
            <a:graphicFrameLocks noChangeAspect="1"/>
          </p:cNvGraphicFramePr>
          <p:nvPr/>
        </p:nvGraphicFramePr>
        <p:xfrm>
          <a:off x="2819400" y="1365822"/>
          <a:ext cx="3505200" cy="3239463"/>
        </p:xfrm>
        <a:graphic>
          <a:graphicData uri="http://schemas.openxmlformats.org/presentationml/2006/ole">
            <p:oleObj spid="_x0000_s119811" name="Artwork" r:id="rId3" imgW="8500578" imgH="7857762" progId="">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a:t>
            </a:r>
            <a:endParaRPr lang="en-US" sz="3200" dirty="0">
              <a:solidFill>
                <a:srgbClr val="309CD7"/>
              </a:solidFill>
            </a:endParaRPr>
          </a:p>
        </p:txBody>
      </p:sp>
      <p:sp>
        <p:nvSpPr>
          <p:cNvPr id="5" name="TextBox 4"/>
          <p:cNvSpPr txBox="1"/>
          <p:nvPr/>
        </p:nvSpPr>
        <p:spPr>
          <a:xfrm>
            <a:off x="609600" y="4724400"/>
            <a:ext cx="7924800" cy="523220"/>
          </a:xfrm>
          <a:prstGeom prst="rect">
            <a:avLst/>
          </a:prstGeom>
          <a:noFill/>
        </p:spPr>
        <p:txBody>
          <a:bodyPr wrap="square" rtlCol="0">
            <a:spAutoFit/>
          </a:bodyPr>
          <a:lstStyle/>
          <a:p>
            <a:r>
              <a:rPr lang="en-US" sz="1400" dirty="0" smtClean="0"/>
              <a:t>There is no direct interface between the process fluid and atmosphere, so the process fluid is isolated from the atmosphere and the atmosphere is isolated from the process.</a:t>
            </a:r>
            <a:endParaRPr lang="en-US" sz="1400" dirty="0"/>
          </a:p>
        </p:txBody>
      </p:sp>
      <p:graphicFrame>
        <p:nvGraphicFramePr>
          <p:cNvPr id="65537" name="Object 1"/>
          <p:cNvGraphicFramePr>
            <a:graphicFrameLocks noChangeAspect="1"/>
          </p:cNvGraphicFramePr>
          <p:nvPr/>
        </p:nvGraphicFramePr>
        <p:xfrm>
          <a:off x="2824957" y="1397000"/>
          <a:ext cx="3494087" cy="3229192"/>
        </p:xfrm>
        <a:graphic>
          <a:graphicData uri="http://schemas.openxmlformats.org/presentationml/2006/ole">
            <p:oleObj spid="_x0000_s65537" name="Artwork" r:id="rId3" imgW="8500578" imgH="7857762" progId="">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 pressurized/unpressurized</a:t>
            </a:r>
            <a:endParaRPr lang="en-US" sz="3200" dirty="0">
              <a:solidFill>
                <a:srgbClr val="309CD7"/>
              </a:solidFill>
            </a:endParaRPr>
          </a:p>
        </p:txBody>
      </p:sp>
      <p:sp>
        <p:nvSpPr>
          <p:cNvPr id="5" name="TextBox 4"/>
          <p:cNvSpPr txBox="1"/>
          <p:nvPr/>
        </p:nvSpPr>
        <p:spPr>
          <a:xfrm>
            <a:off x="609600" y="4724400"/>
            <a:ext cx="7924800" cy="1169551"/>
          </a:xfrm>
          <a:prstGeom prst="rect">
            <a:avLst/>
          </a:prstGeom>
          <a:noFill/>
        </p:spPr>
        <p:txBody>
          <a:bodyPr wrap="square" rtlCol="0">
            <a:spAutoFit/>
          </a:bodyPr>
          <a:lstStyle/>
          <a:p>
            <a:r>
              <a:rPr lang="en-US" sz="1400" dirty="0" smtClean="0"/>
              <a:t>If the fluid between the inboard and outboard seals is pressurized, it’s called a barrier fluid.</a:t>
            </a:r>
          </a:p>
          <a:p>
            <a:r>
              <a:rPr lang="en-US" sz="1400" dirty="0" smtClean="0"/>
              <a:t>If the fluid between the inboard and outboard seals is unpressurized, it’s called a buffer fluid.</a:t>
            </a:r>
          </a:p>
          <a:p>
            <a:r>
              <a:rPr lang="en-US" sz="1400" dirty="0" smtClean="0"/>
              <a:t>The terminology “double seal” for a pressurized dual seal and “tandem seal” for an unpressurized dual seal is common but confusing, since the same terms have also been used for different arrangements of parts making up the dual seal.</a:t>
            </a:r>
          </a:p>
        </p:txBody>
      </p:sp>
      <p:graphicFrame>
        <p:nvGraphicFramePr>
          <p:cNvPr id="65537" name="Object 1"/>
          <p:cNvGraphicFramePr>
            <a:graphicFrameLocks noChangeAspect="1"/>
          </p:cNvGraphicFramePr>
          <p:nvPr/>
        </p:nvGraphicFramePr>
        <p:xfrm>
          <a:off x="2824957" y="1397000"/>
          <a:ext cx="3494087" cy="3229192"/>
        </p:xfrm>
        <a:graphic>
          <a:graphicData uri="http://schemas.openxmlformats.org/presentationml/2006/ole">
            <p:oleObj spid="_x0000_s115714" name="Artwork" r:id="rId3" imgW="8500578" imgH="7857762" progId="">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 barrier fluid selection</a:t>
            </a:r>
            <a:endParaRPr lang="en-US" sz="3200" dirty="0">
              <a:solidFill>
                <a:srgbClr val="309CD7"/>
              </a:solidFill>
            </a:endParaRPr>
          </a:p>
        </p:txBody>
      </p:sp>
      <p:sp>
        <p:nvSpPr>
          <p:cNvPr id="5" name="TextBox 4"/>
          <p:cNvSpPr txBox="1"/>
          <p:nvPr/>
        </p:nvSpPr>
        <p:spPr>
          <a:xfrm>
            <a:off x="609600" y="4724400"/>
            <a:ext cx="7924800" cy="1600438"/>
          </a:xfrm>
          <a:prstGeom prst="rect">
            <a:avLst/>
          </a:prstGeom>
          <a:noFill/>
        </p:spPr>
        <p:txBody>
          <a:bodyPr wrap="square" rtlCol="0">
            <a:spAutoFit/>
          </a:bodyPr>
          <a:lstStyle/>
          <a:p>
            <a:r>
              <a:rPr lang="en-US" sz="1400" dirty="0" smtClean="0"/>
              <a:t>Barrier (and buffer) fluids should be</a:t>
            </a:r>
          </a:p>
          <a:p>
            <a:pPr>
              <a:buFont typeface="Arial" pitchFamily="34" charset="0"/>
              <a:buChar char="•"/>
            </a:pPr>
            <a:r>
              <a:rPr lang="en-US" sz="1400" dirty="0" smtClean="0"/>
              <a:t>Compatible with the process fluid</a:t>
            </a:r>
          </a:p>
          <a:p>
            <a:pPr>
              <a:buFont typeface="Arial" pitchFamily="34" charset="0"/>
              <a:buChar char="•"/>
            </a:pPr>
            <a:r>
              <a:rPr lang="en-US" sz="1400" dirty="0" smtClean="0"/>
              <a:t>Compatible with the seal materials</a:t>
            </a:r>
          </a:p>
          <a:p>
            <a:pPr>
              <a:buFont typeface="Arial" pitchFamily="34" charset="0"/>
              <a:buChar char="•"/>
            </a:pPr>
            <a:r>
              <a:rPr lang="en-US" sz="1400" dirty="0" smtClean="0"/>
              <a:t>Easy to seal</a:t>
            </a:r>
          </a:p>
          <a:p>
            <a:pPr>
              <a:buFont typeface="Arial" pitchFamily="34" charset="0"/>
              <a:buChar char="•"/>
            </a:pPr>
            <a:r>
              <a:rPr lang="en-US" sz="1400" dirty="0" smtClean="0"/>
              <a:t>Non-hazardous</a:t>
            </a:r>
          </a:p>
          <a:p>
            <a:pPr>
              <a:buFont typeface="Arial" pitchFamily="34" charset="0"/>
              <a:buChar char="•"/>
            </a:pPr>
            <a:r>
              <a:rPr lang="en-US" sz="1400" dirty="0" smtClean="0"/>
              <a:t>Low viscosity</a:t>
            </a:r>
          </a:p>
          <a:p>
            <a:pPr>
              <a:buFont typeface="Arial" pitchFamily="34" charset="0"/>
              <a:buChar char="•"/>
            </a:pPr>
            <a:r>
              <a:rPr lang="en-US" sz="1400" dirty="0" smtClean="0"/>
              <a:t>Good for heat transfer</a:t>
            </a:r>
          </a:p>
        </p:txBody>
      </p:sp>
      <p:graphicFrame>
        <p:nvGraphicFramePr>
          <p:cNvPr id="65537" name="Object 1"/>
          <p:cNvGraphicFramePr>
            <a:graphicFrameLocks noChangeAspect="1"/>
          </p:cNvGraphicFramePr>
          <p:nvPr/>
        </p:nvGraphicFramePr>
        <p:xfrm>
          <a:off x="2824957" y="1397000"/>
          <a:ext cx="3494087" cy="3229192"/>
        </p:xfrm>
        <a:graphic>
          <a:graphicData uri="http://schemas.openxmlformats.org/presentationml/2006/ole">
            <p:oleObj spid="_x0000_s116738" name="Artwork" r:id="rId3" imgW="8500578" imgH="7857762" progId="">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 barrier fluid selection</a:t>
            </a:r>
            <a:endParaRPr lang="en-US" sz="3200" dirty="0">
              <a:solidFill>
                <a:srgbClr val="309CD7"/>
              </a:solidFill>
            </a:endParaRPr>
          </a:p>
        </p:txBody>
      </p:sp>
      <p:sp>
        <p:nvSpPr>
          <p:cNvPr id="5" name="TextBox 4"/>
          <p:cNvSpPr txBox="1"/>
          <p:nvPr/>
        </p:nvSpPr>
        <p:spPr>
          <a:xfrm>
            <a:off x="609600" y="4724400"/>
            <a:ext cx="7924800" cy="738664"/>
          </a:xfrm>
          <a:prstGeom prst="rect">
            <a:avLst/>
          </a:prstGeom>
          <a:noFill/>
        </p:spPr>
        <p:txBody>
          <a:bodyPr wrap="square" rtlCol="0">
            <a:spAutoFit/>
          </a:bodyPr>
          <a:lstStyle/>
          <a:p>
            <a:r>
              <a:rPr lang="en-US" sz="1400" dirty="0" smtClean="0"/>
              <a:t>Preferred barrier fluids are water, water/ethylene glycol, water/propylene glycol, and synthetic oils.</a:t>
            </a:r>
          </a:p>
          <a:p>
            <a:r>
              <a:rPr lang="en-US" sz="1400" dirty="0" smtClean="0"/>
              <a:t>Kerosene and diesel fuel have been used, but aren’t as good as synthetic oils formulated as barrier fluids.</a:t>
            </a:r>
          </a:p>
          <a:p>
            <a:r>
              <a:rPr lang="en-US" sz="1400" dirty="0" smtClean="0"/>
              <a:t>Automotive antifreeze, automatic transmission fluid (ATF), and grease should never be used.</a:t>
            </a:r>
          </a:p>
        </p:txBody>
      </p:sp>
      <p:graphicFrame>
        <p:nvGraphicFramePr>
          <p:cNvPr id="65537" name="Object 1"/>
          <p:cNvGraphicFramePr>
            <a:graphicFrameLocks noChangeAspect="1"/>
          </p:cNvGraphicFramePr>
          <p:nvPr/>
        </p:nvGraphicFramePr>
        <p:xfrm>
          <a:off x="2824957" y="1397000"/>
          <a:ext cx="3494087" cy="3229192"/>
        </p:xfrm>
        <a:graphic>
          <a:graphicData uri="http://schemas.openxmlformats.org/presentationml/2006/ole">
            <p:oleObj spid="_x0000_s117762" name="Artwork" r:id="rId3" imgW="8500578" imgH="7857762" progId="">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066800" y="1752600"/>
          <a:ext cx="6705601" cy="3931598"/>
        </p:xfrm>
        <a:graphic>
          <a:graphicData uri="http://schemas.openxmlformats.org/drawingml/2006/table">
            <a:tbl>
              <a:tblPr/>
              <a:tblGrid>
                <a:gridCol w="1595507"/>
                <a:gridCol w="859321"/>
                <a:gridCol w="744744"/>
                <a:gridCol w="687457"/>
                <a:gridCol w="572881"/>
                <a:gridCol w="744744"/>
                <a:gridCol w="1500947"/>
              </a:tblGrid>
              <a:tr h="0">
                <a:tc rowSpan="2">
                  <a:txBody>
                    <a:bodyPr/>
                    <a:lstStyle/>
                    <a:p>
                      <a:pPr marL="0" marR="0">
                        <a:lnSpc>
                          <a:spcPts val="600"/>
                        </a:lnSpc>
                        <a:spcBef>
                          <a:spcPts val="0"/>
                        </a:spcBef>
                        <a:spcAft>
                          <a:spcPts val="0"/>
                        </a:spcAft>
                      </a:pPr>
                      <a:endParaRPr lang="en-US" sz="1000" dirty="0">
                        <a:latin typeface="Arial"/>
                        <a:ea typeface="Times New Roman"/>
                        <a:cs typeface="Times New Roman"/>
                      </a:endParaRPr>
                    </a:p>
                  </a:txBody>
                  <a:tcPr marL="73623" marR="7362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marL="0" marR="0">
                        <a:lnSpc>
                          <a:spcPts val="600"/>
                        </a:lnSpc>
                        <a:spcBef>
                          <a:spcPts val="0"/>
                        </a:spcBef>
                        <a:spcAft>
                          <a:spcPts val="0"/>
                        </a:spcAft>
                      </a:pPr>
                      <a:endParaRPr lang="en-US" sz="1000" dirty="0" smtClean="0">
                        <a:latin typeface="Arial"/>
                        <a:ea typeface="Times New Roman"/>
                        <a:cs typeface="Times New Roman"/>
                      </a:endParaRPr>
                    </a:p>
                    <a:p>
                      <a:pPr marL="0" marR="0">
                        <a:spcBef>
                          <a:spcPts val="0"/>
                        </a:spcBef>
                        <a:spcAft>
                          <a:spcPts val="290"/>
                        </a:spcAft>
                      </a:pPr>
                      <a:r>
                        <a:rPr lang="en-US" sz="1000" dirty="0" smtClean="0">
                          <a:latin typeface="Arial"/>
                          <a:ea typeface="Times New Roman"/>
                          <a:cs typeface="Times New Roman"/>
                        </a:rPr>
                        <a:t>Heat </a:t>
                      </a:r>
                      <a:r>
                        <a:rPr lang="en-US" sz="1000" dirty="0">
                          <a:latin typeface="Arial"/>
                          <a:ea typeface="Times New Roman"/>
                          <a:cs typeface="Times New Roman"/>
                        </a:rPr>
                        <a:t>Transfer</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ts val="600"/>
                        </a:lnSpc>
                        <a:spcBef>
                          <a:spcPts val="0"/>
                        </a:spcBef>
                        <a:spcAft>
                          <a:spcPts val="0"/>
                        </a:spcAft>
                      </a:pPr>
                      <a:endParaRPr lang="en-US" sz="1000" kern="1200" dirty="0" smtClean="0">
                        <a:latin typeface="Arial"/>
                        <a:ea typeface="Times New Roman"/>
                        <a:cs typeface="Times New Roman"/>
                      </a:endParaRPr>
                    </a:p>
                    <a:p>
                      <a:pPr marL="0" marR="0" algn="ctr">
                        <a:lnSpc>
                          <a:spcPts val="600"/>
                        </a:lnSpc>
                        <a:spcBef>
                          <a:spcPts val="0"/>
                        </a:spcBef>
                        <a:spcAft>
                          <a:spcPts val="0"/>
                        </a:spcAft>
                      </a:pPr>
                      <a:r>
                        <a:rPr lang="en-US" sz="1000" kern="1200" dirty="0" smtClean="0">
                          <a:latin typeface="Arial"/>
                          <a:ea typeface="Times New Roman"/>
                          <a:cs typeface="Times New Roman"/>
                        </a:rPr>
                        <a:t>Temperature</a:t>
                      </a:r>
                      <a:r>
                        <a:rPr lang="en-US" sz="1000" kern="1200" baseline="0" dirty="0" smtClean="0">
                          <a:latin typeface="Arial"/>
                          <a:ea typeface="Times New Roman"/>
                          <a:cs typeface="Times New Roman"/>
                        </a:rPr>
                        <a:t> Range</a:t>
                      </a:r>
                      <a:endParaRPr lang="en-US" sz="1000" kern="1200" dirty="0">
                        <a:latin typeface="Arial"/>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0"/>
                        </a:spcAft>
                      </a:pPr>
                      <a:r>
                        <a:rPr lang="en-US" sz="1000" dirty="0">
                          <a:latin typeface="Arial"/>
                          <a:ea typeface="Times New Roman"/>
                          <a:cs typeface="Times New Roman"/>
                        </a:rPr>
                        <a:t>Food</a:t>
                      </a:r>
                      <a:endParaRPr lang="en-US" sz="1000" dirty="0">
                        <a:latin typeface="Courier"/>
                        <a:ea typeface="Times New Roman"/>
                        <a:cs typeface="Times New Roman"/>
                      </a:endParaRPr>
                    </a:p>
                    <a:p>
                      <a:pPr marL="0" marR="0">
                        <a:spcBef>
                          <a:spcPts val="0"/>
                        </a:spcBef>
                        <a:spcAft>
                          <a:spcPts val="290"/>
                        </a:spcAft>
                      </a:pPr>
                      <a:r>
                        <a:rPr lang="en-US" sz="1000" dirty="0">
                          <a:latin typeface="Arial"/>
                          <a:ea typeface="Times New Roman"/>
                          <a:cs typeface="Times New Roman"/>
                        </a:rPr>
                        <a:t>Use</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Cost</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Notes</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0">
                <a:tc vMerge="1">
                  <a:txBody>
                    <a:bodyPr/>
                    <a:lstStyle/>
                    <a:p>
                      <a:endParaRPr lang="en-US"/>
                    </a:p>
                  </a:txBody>
                  <a:tcPr/>
                </a:tc>
                <a:tc vMerge="1">
                  <a:txBody>
                    <a:bodyPr/>
                    <a:lstStyle/>
                    <a:p>
                      <a:endParaRPr lang="en-US"/>
                    </a:p>
                  </a:txBody>
                  <a:tcPr/>
                </a:tc>
                <a:tc>
                  <a:txBody>
                    <a:bodyPr/>
                    <a:lstStyle/>
                    <a:p>
                      <a:pPr marL="0" marR="0">
                        <a:spcBef>
                          <a:spcPts val="0"/>
                        </a:spcBef>
                        <a:spcAft>
                          <a:spcPts val="290"/>
                        </a:spcAft>
                      </a:pPr>
                      <a:r>
                        <a:rPr lang="en-US" sz="1000" dirty="0" smtClean="0">
                          <a:latin typeface="Arial"/>
                          <a:ea typeface="Times New Roman"/>
                          <a:cs typeface="Arial"/>
                          <a:sym typeface="WP MathA"/>
                        </a:rPr>
                        <a:t></a:t>
                      </a:r>
                      <a:r>
                        <a:rPr lang="en-US" sz="1000" dirty="0">
                          <a:latin typeface="Arial"/>
                          <a:ea typeface="Times New Roman"/>
                          <a:cs typeface="Times New Roman"/>
                        </a:rPr>
                        <a:t>F</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290"/>
                        </a:spcAft>
                      </a:pPr>
                      <a:r>
                        <a:rPr lang="en-US" sz="1000" dirty="0" smtClean="0">
                          <a:latin typeface="Arial"/>
                          <a:ea typeface="Times New Roman"/>
                          <a:cs typeface="Arial"/>
                          <a:sym typeface="WP MathA"/>
                        </a:rPr>
                        <a:t></a:t>
                      </a:r>
                      <a:r>
                        <a:rPr lang="en-US" sz="1000" dirty="0">
                          <a:latin typeface="Arial"/>
                          <a:ea typeface="Times New Roman"/>
                          <a:cs typeface="Times New Roman"/>
                        </a:rPr>
                        <a:t>C</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411444">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Water</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Best</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40/180</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4/80</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OK</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Low</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0"/>
                        </a:spcAft>
                      </a:pPr>
                      <a:r>
                        <a:rPr lang="en-US" sz="1000" dirty="0">
                          <a:latin typeface="Arial"/>
                          <a:ea typeface="Times New Roman"/>
                          <a:cs typeface="Times New Roman"/>
                        </a:rPr>
                        <a:t>Can freeze</a:t>
                      </a:r>
                      <a:endParaRPr lang="en-US" sz="1000" dirty="0">
                        <a:latin typeface="Courier"/>
                        <a:ea typeface="Times New Roman"/>
                        <a:cs typeface="Times New Roman"/>
                      </a:endParaRPr>
                    </a:p>
                    <a:p>
                      <a:pPr marL="0" marR="0">
                        <a:spcBef>
                          <a:spcPts val="0"/>
                        </a:spcBef>
                        <a:spcAft>
                          <a:spcPts val="290"/>
                        </a:spcAft>
                      </a:pPr>
                      <a:r>
                        <a:rPr lang="en-US" sz="1000" dirty="0">
                          <a:latin typeface="Arial"/>
                          <a:ea typeface="Times New Roman"/>
                          <a:cs typeface="Times New Roman"/>
                        </a:rPr>
                        <a:t>Rusts steel</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322">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0"/>
                        </a:spcAft>
                      </a:pPr>
                      <a:r>
                        <a:rPr lang="en-US" sz="1000" dirty="0">
                          <a:latin typeface="Arial"/>
                          <a:ea typeface="Times New Roman"/>
                          <a:cs typeface="Times New Roman"/>
                        </a:rPr>
                        <a:t>Water/</a:t>
                      </a:r>
                      <a:endParaRPr lang="en-US" sz="1000" dirty="0">
                        <a:latin typeface="Courier"/>
                        <a:ea typeface="Times New Roman"/>
                        <a:cs typeface="Times New Roman"/>
                      </a:endParaRPr>
                    </a:p>
                    <a:p>
                      <a:pPr marL="0" marR="0">
                        <a:spcBef>
                          <a:spcPts val="0"/>
                        </a:spcBef>
                        <a:spcAft>
                          <a:spcPts val="290"/>
                        </a:spcAft>
                      </a:pPr>
                      <a:r>
                        <a:rPr lang="en-US" sz="1000" dirty="0">
                          <a:latin typeface="Arial"/>
                          <a:ea typeface="Times New Roman"/>
                          <a:cs typeface="Times New Roman"/>
                        </a:rPr>
                        <a:t>Ethylene Glycol</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Very good</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-50/220</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-46/104</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No</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Moderate</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0"/>
                        </a:spcAft>
                      </a:pPr>
                      <a:r>
                        <a:rPr lang="en-US" sz="1000" dirty="0">
                          <a:latin typeface="Arial"/>
                          <a:ea typeface="Times New Roman"/>
                          <a:cs typeface="Times New Roman"/>
                        </a:rPr>
                        <a:t>May be classed as hazardous</a:t>
                      </a:r>
                      <a:endParaRPr lang="en-US" sz="1000" dirty="0">
                        <a:latin typeface="Courier"/>
                        <a:ea typeface="Times New Roman"/>
                        <a:cs typeface="Times New Roman"/>
                      </a:endParaRPr>
                    </a:p>
                    <a:p>
                      <a:pPr marL="0" marR="0">
                        <a:spcBef>
                          <a:spcPts val="0"/>
                        </a:spcBef>
                        <a:spcAft>
                          <a:spcPts val="0"/>
                        </a:spcAft>
                      </a:pPr>
                      <a:r>
                        <a:rPr lang="en-US" sz="1000" dirty="0">
                          <a:latin typeface="Arial"/>
                          <a:ea typeface="Times New Roman"/>
                          <a:cs typeface="Times New Roman"/>
                        </a:rPr>
                        <a:t>Use inhibited grade</a:t>
                      </a:r>
                      <a:endParaRPr lang="en-US" sz="1000" dirty="0">
                        <a:latin typeface="Courier"/>
                        <a:ea typeface="Times New Roman"/>
                        <a:cs typeface="Times New Roman"/>
                      </a:endParaRPr>
                    </a:p>
                    <a:p>
                      <a:pPr marL="0" marR="0">
                        <a:spcBef>
                          <a:spcPts val="0"/>
                        </a:spcBef>
                        <a:spcAft>
                          <a:spcPts val="290"/>
                        </a:spcAft>
                      </a:pPr>
                      <a:r>
                        <a:rPr lang="en-US" sz="1000" dirty="0" smtClean="0">
                          <a:latin typeface="Arial"/>
                          <a:ea typeface="Times New Roman"/>
                          <a:cs typeface="Times New Roman"/>
                        </a:rPr>
                        <a:t>Don’t </a:t>
                      </a:r>
                      <a:r>
                        <a:rPr lang="en-US" sz="1000" dirty="0">
                          <a:latin typeface="Arial"/>
                          <a:ea typeface="Times New Roman"/>
                          <a:cs typeface="Times New Roman"/>
                        </a:rPr>
                        <a:t>use automotive antifreeze</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44">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0"/>
                        </a:spcAft>
                      </a:pPr>
                      <a:r>
                        <a:rPr lang="en-US" sz="1000" dirty="0">
                          <a:latin typeface="Arial"/>
                          <a:ea typeface="Times New Roman"/>
                          <a:cs typeface="Times New Roman"/>
                        </a:rPr>
                        <a:t>Water/</a:t>
                      </a:r>
                      <a:endParaRPr lang="en-US" sz="1000" dirty="0">
                        <a:latin typeface="Courier"/>
                        <a:ea typeface="Times New Roman"/>
                        <a:cs typeface="Times New Roman"/>
                      </a:endParaRPr>
                    </a:p>
                    <a:p>
                      <a:pPr marL="0" marR="0">
                        <a:spcBef>
                          <a:spcPts val="0"/>
                        </a:spcBef>
                        <a:spcAft>
                          <a:spcPts val="290"/>
                        </a:spcAft>
                      </a:pPr>
                      <a:r>
                        <a:rPr lang="en-US" sz="1000" dirty="0">
                          <a:latin typeface="Arial"/>
                          <a:ea typeface="Times New Roman"/>
                          <a:cs typeface="Times New Roman"/>
                        </a:rPr>
                        <a:t>Propylene Glycol</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Very good</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-20/220</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-32/104</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OK</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Moderate</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0">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Kerosene</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Good</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0/300</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-18/150</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No</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Moderate</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Attacks EP</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0">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Diesel Fuel</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Good</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10/300</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-12/150</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No</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Moderate</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Attacks EP</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44">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Methanol</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Good</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-93/30</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-70/0</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No</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Moderate</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0"/>
                        </a:spcAft>
                      </a:pPr>
                      <a:r>
                        <a:rPr lang="en-US" sz="1000" dirty="0">
                          <a:latin typeface="Arial"/>
                          <a:ea typeface="Times New Roman"/>
                          <a:cs typeface="Times New Roman"/>
                        </a:rPr>
                        <a:t>Attacks Viton</a:t>
                      </a:r>
                      <a:endParaRPr lang="en-US" sz="1000" dirty="0">
                        <a:latin typeface="Courier"/>
                        <a:ea typeface="Times New Roman"/>
                        <a:cs typeface="Times New Roman"/>
                      </a:endParaRPr>
                    </a:p>
                    <a:p>
                      <a:pPr marL="0" marR="0">
                        <a:spcBef>
                          <a:spcPts val="0"/>
                        </a:spcBef>
                        <a:spcAft>
                          <a:spcPts val="290"/>
                        </a:spcAft>
                      </a:pPr>
                      <a:r>
                        <a:rPr lang="en-US" sz="1000" dirty="0">
                          <a:latin typeface="Arial"/>
                          <a:ea typeface="Times New Roman"/>
                          <a:cs typeface="Times New Roman"/>
                        </a:rPr>
                        <a:t>Classed as VHAP</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0">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Propyl Alcohol</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Good</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-127/157</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-88/69</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No</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Moderate</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0">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Mineral Oil</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Good</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-13/400</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-25/204</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OK</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Moderate</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Attacks EP</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44">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Synthetic Oils</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Good</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-60/450</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290"/>
                        </a:spcAft>
                      </a:pPr>
                      <a:r>
                        <a:rPr lang="en-US" sz="1000" dirty="0">
                          <a:latin typeface="Arial"/>
                          <a:ea typeface="Times New Roman"/>
                          <a:cs typeface="Times New Roman"/>
                        </a:rPr>
                        <a:t>-51/232</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Some</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a:latin typeface="Arial"/>
                        <a:ea typeface="Times New Roman"/>
                        <a:cs typeface="Times New Roman"/>
                      </a:endParaRPr>
                    </a:p>
                    <a:p>
                      <a:pPr marL="0" marR="0">
                        <a:spcBef>
                          <a:spcPts val="0"/>
                        </a:spcBef>
                        <a:spcAft>
                          <a:spcPts val="290"/>
                        </a:spcAft>
                      </a:pPr>
                      <a:r>
                        <a:rPr lang="en-US" sz="1000">
                          <a:latin typeface="Arial"/>
                          <a:ea typeface="Times New Roman"/>
                          <a:cs typeface="Times New Roman"/>
                        </a:rPr>
                        <a:t>High</a:t>
                      </a:r>
                      <a:endParaRPr lang="en-US" sz="100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1000" dirty="0">
                        <a:latin typeface="Arial"/>
                        <a:ea typeface="Times New Roman"/>
                        <a:cs typeface="Times New Roman"/>
                      </a:endParaRPr>
                    </a:p>
                    <a:p>
                      <a:pPr marL="0" marR="0">
                        <a:spcBef>
                          <a:spcPts val="0"/>
                        </a:spcBef>
                        <a:spcAft>
                          <a:spcPts val="0"/>
                        </a:spcAft>
                      </a:pPr>
                      <a:r>
                        <a:rPr lang="en-US" sz="1000" dirty="0">
                          <a:latin typeface="Arial"/>
                          <a:ea typeface="Times New Roman"/>
                          <a:cs typeface="Times New Roman"/>
                        </a:rPr>
                        <a:t>Grades vary widely</a:t>
                      </a:r>
                      <a:endParaRPr lang="en-US" sz="1000" dirty="0">
                        <a:latin typeface="Courier"/>
                        <a:ea typeface="Times New Roman"/>
                        <a:cs typeface="Times New Roman"/>
                      </a:endParaRPr>
                    </a:p>
                    <a:p>
                      <a:pPr marL="0" marR="0">
                        <a:spcBef>
                          <a:spcPts val="0"/>
                        </a:spcBef>
                        <a:spcAft>
                          <a:spcPts val="290"/>
                        </a:spcAft>
                      </a:pPr>
                      <a:r>
                        <a:rPr lang="en-US" sz="1000" dirty="0">
                          <a:latin typeface="Arial"/>
                          <a:ea typeface="Times New Roman"/>
                          <a:cs typeface="Times New Roman"/>
                        </a:rPr>
                        <a:t>Attacks EP</a:t>
                      </a:r>
                      <a:endParaRPr lang="en-US" sz="1000" dirty="0">
                        <a:latin typeface="Courier"/>
                        <a:ea typeface="Times New Roman"/>
                        <a:cs typeface="Times New Roman"/>
                      </a:endParaRPr>
                    </a:p>
                  </a:txBody>
                  <a:tcPr marL="73623" marR="73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 barrier fluid selection</a:t>
            </a:r>
            <a:endParaRPr lang="en-US" sz="3200" dirty="0">
              <a:solidFill>
                <a:srgbClr val="309CD7"/>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 barrier fluid system</a:t>
            </a:r>
            <a:endParaRPr lang="en-US" sz="3200" dirty="0">
              <a:solidFill>
                <a:srgbClr val="309CD7"/>
              </a:solidFill>
            </a:endParaRPr>
          </a:p>
        </p:txBody>
      </p:sp>
      <p:graphicFrame>
        <p:nvGraphicFramePr>
          <p:cNvPr id="1029" name="Object 5"/>
          <p:cNvGraphicFramePr>
            <a:graphicFrameLocks noChangeAspect="1"/>
          </p:cNvGraphicFramePr>
          <p:nvPr/>
        </p:nvGraphicFramePr>
        <p:xfrm>
          <a:off x="1501207" y="1465331"/>
          <a:ext cx="6141587" cy="4630669"/>
        </p:xfrm>
        <a:graphic>
          <a:graphicData uri="http://schemas.openxmlformats.org/presentationml/2006/ole">
            <p:oleObj spid="_x0000_s1029" name="Artwork" r:id="rId4" imgW="8763226" imgH="6606936" progId="">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 applications</a:t>
            </a:r>
            <a:endParaRPr lang="en-US" sz="3200" dirty="0">
              <a:solidFill>
                <a:srgbClr val="309CD7"/>
              </a:solidFill>
            </a:endParaRPr>
          </a:p>
        </p:txBody>
      </p:sp>
      <p:sp>
        <p:nvSpPr>
          <p:cNvPr id="5" name="TextBox 4"/>
          <p:cNvSpPr txBox="1"/>
          <p:nvPr/>
        </p:nvSpPr>
        <p:spPr>
          <a:xfrm>
            <a:off x="609600" y="2514600"/>
            <a:ext cx="7924800" cy="2893100"/>
          </a:xfrm>
          <a:prstGeom prst="rect">
            <a:avLst/>
          </a:prstGeom>
          <a:noFill/>
        </p:spPr>
        <p:txBody>
          <a:bodyPr wrap="square" rtlCol="0">
            <a:spAutoFit/>
          </a:bodyPr>
          <a:lstStyle/>
          <a:p>
            <a:r>
              <a:rPr lang="en-US" sz="1400" dirty="0" smtClean="0"/>
              <a:t>Slurries (wastewater, mining)</a:t>
            </a:r>
          </a:p>
          <a:p>
            <a:pPr>
              <a:buFont typeface="Arial" pitchFamily="34" charset="0"/>
              <a:buChar char="•"/>
            </a:pPr>
            <a:r>
              <a:rPr lang="en-US" sz="1400" dirty="0" smtClean="0"/>
              <a:t>Use the same liquid that’s in the slurry (for wastewater, use clean water) as a pressurized barrier fluid</a:t>
            </a:r>
          </a:p>
          <a:p>
            <a:endParaRPr lang="en-US" sz="1400" dirty="0" smtClean="0"/>
          </a:p>
          <a:p>
            <a:r>
              <a:rPr lang="en-US" sz="1400" dirty="0" smtClean="0"/>
              <a:t>Crystallizing liquids (sugar solution, corn syrup)</a:t>
            </a:r>
          </a:p>
          <a:p>
            <a:pPr>
              <a:buFont typeface="Arial" pitchFamily="34" charset="0"/>
              <a:buChar char="•"/>
            </a:pPr>
            <a:r>
              <a:rPr lang="en-US" sz="1400" dirty="0" smtClean="0"/>
              <a:t>Use the solvent of the solution as a pressurized barrier fluid </a:t>
            </a:r>
          </a:p>
          <a:p>
            <a:endParaRPr lang="en-US" sz="1400" dirty="0" smtClean="0"/>
          </a:p>
          <a:p>
            <a:r>
              <a:rPr lang="en-US" sz="1400" dirty="0" smtClean="0"/>
              <a:t>Liquids that dry, set up, or coagulate (oil paints, latex paints, latex)</a:t>
            </a:r>
          </a:p>
          <a:p>
            <a:pPr>
              <a:buFont typeface="Arial" pitchFamily="34" charset="0"/>
              <a:buChar char="•"/>
            </a:pPr>
            <a:r>
              <a:rPr lang="en-US" sz="1400" dirty="0" smtClean="0"/>
              <a:t>Use an appropriate solvent as a pressurized barrier fluid</a:t>
            </a:r>
          </a:p>
          <a:p>
            <a:pPr>
              <a:buFont typeface="Arial" pitchFamily="34" charset="0"/>
              <a:buChar char="•"/>
            </a:pPr>
            <a:endParaRPr lang="en-US" sz="1400" dirty="0" smtClean="0"/>
          </a:p>
          <a:p>
            <a:r>
              <a:rPr lang="en-US" sz="1400" dirty="0" smtClean="0"/>
              <a:t>Toxic or hazardous liquids</a:t>
            </a:r>
          </a:p>
          <a:p>
            <a:pPr>
              <a:buFont typeface="Arial" pitchFamily="34" charset="0"/>
              <a:buChar char="•"/>
            </a:pPr>
            <a:r>
              <a:rPr lang="en-US" sz="1400" dirty="0" smtClean="0"/>
              <a:t>Use a compatible, non-hazardous pressurized barrier fluid</a:t>
            </a:r>
          </a:p>
          <a:p>
            <a:endParaRPr lang="en-US" sz="1400" dirty="0" smtClean="0"/>
          </a:p>
          <a:p>
            <a:endParaRPr lang="en-US" sz="1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The purpose of a mechanical seal</a:t>
            </a:r>
            <a:endParaRPr lang="en-US" sz="3200" dirty="0">
              <a:solidFill>
                <a:srgbClr val="309CD7"/>
              </a:solidFill>
            </a:endParaRPr>
          </a:p>
        </p:txBody>
      </p:sp>
      <p:sp>
        <p:nvSpPr>
          <p:cNvPr id="5" name="TextBox 4"/>
          <p:cNvSpPr txBox="1"/>
          <p:nvPr/>
        </p:nvSpPr>
        <p:spPr>
          <a:xfrm>
            <a:off x="609600" y="4648200"/>
            <a:ext cx="7924800" cy="1169551"/>
          </a:xfrm>
          <a:prstGeom prst="rect">
            <a:avLst/>
          </a:prstGeom>
          <a:noFill/>
        </p:spPr>
        <p:txBody>
          <a:bodyPr wrap="square" rtlCol="0">
            <a:spAutoFit/>
          </a:bodyPr>
          <a:lstStyle/>
          <a:p>
            <a:r>
              <a:rPr lang="en-US" sz="1400" dirty="0" smtClean="0"/>
              <a:t>Mechanical seals applied correctly can reduce the operating and maintenance costs of most plants. However, a higher level of training is required for engineering and maintenance personnel to ensure mechanical seal reliability. It is important to note that initial installation costs for seals may be higher than compression packings. It is also important to realize increasing system reliability means that mechanical seals must be applied correctly and that some applications may require custom seals.</a:t>
            </a:r>
            <a:endParaRPr lang="en-US" sz="1400" dirty="0"/>
          </a:p>
        </p:txBody>
      </p:sp>
      <p:pic>
        <p:nvPicPr>
          <p:cNvPr id="158721" name="Picture 1" descr="C:\Documents and Settings\Engineering\Desktop\Picture1.png"/>
          <p:cNvPicPr>
            <a:picLocks noChangeAspect="1" noChangeArrowheads="1"/>
          </p:cNvPicPr>
          <p:nvPr/>
        </p:nvPicPr>
        <p:blipFill>
          <a:blip r:embed="rId2" cstate="print"/>
          <a:srcRect/>
          <a:stretch>
            <a:fillRect/>
          </a:stretch>
        </p:blipFill>
        <p:spPr bwMode="auto">
          <a:xfrm>
            <a:off x="2578100" y="1447800"/>
            <a:ext cx="3986213" cy="282892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Dual seals: applications</a:t>
            </a:r>
            <a:endParaRPr lang="en-US" sz="3200" dirty="0">
              <a:solidFill>
                <a:srgbClr val="309CD7"/>
              </a:solidFill>
            </a:endParaRPr>
          </a:p>
        </p:txBody>
      </p:sp>
      <p:sp>
        <p:nvSpPr>
          <p:cNvPr id="5" name="TextBox 4"/>
          <p:cNvSpPr txBox="1"/>
          <p:nvPr/>
        </p:nvSpPr>
        <p:spPr>
          <a:xfrm>
            <a:off x="609600" y="2514600"/>
            <a:ext cx="7924800" cy="2677656"/>
          </a:xfrm>
          <a:prstGeom prst="rect">
            <a:avLst/>
          </a:prstGeom>
          <a:noFill/>
        </p:spPr>
        <p:txBody>
          <a:bodyPr wrap="square" rtlCol="0">
            <a:spAutoFit/>
          </a:bodyPr>
          <a:lstStyle/>
          <a:p>
            <a:r>
              <a:rPr lang="en-US" sz="1400" dirty="0" smtClean="0"/>
              <a:t>Hot water</a:t>
            </a:r>
          </a:p>
          <a:p>
            <a:pPr>
              <a:buFont typeface="Arial" pitchFamily="34" charset="0"/>
              <a:buChar char="•"/>
            </a:pPr>
            <a:r>
              <a:rPr lang="en-US" sz="1400" dirty="0" smtClean="0"/>
              <a:t>Use cool water as a pressurized barrier fluid or unpressurized buffer fluid to avoid vaporization (flashing) at the seal faces</a:t>
            </a:r>
          </a:p>
          <a:p>
            <a:pPr>
              <a:buFont typeface="Arial" pitchFamily="34" charset="0"/>
              <a:buChar char="•"/>
            </a:pPr>
            <a:endParaRPr lang="en-US" sz="1400" dirty="0" smtClean="0"/>
          </a:p>
          <a:p>
            <a:r>
              <a:rPr lang="en-US" sz="1400" dirty="0" smtClean="0"/>
              <a:t>Light hydrocarbons</a:t>
            </a:r>
          </a:p>
          <a:p>
            <a:pPr>
              <a:buFont typeface="Arial" pitchFamily="34" charset="0"/>
              <a:buChar char="•"/>
            </a:pPr>
            <a:r>
              <a:rPr lang="en-US" sz="1400" dirty="0" smtClean="0"/>
              <a:t>Use alcohol or glycol buffer fluid to prevent flashing and icing</a:t>
            </a:r>
          </a:p>
          <a:p>
            <a:endParaRPr lang="en-US" sz="1400" dirty="0" smtClean="0"/>
          </a:p>
          <a:p>
            <a:r>
              <a:rPr lang="en-US" sz="1400" dirty="0" smtClean="0"/>
              <a:t>Top entry mixers</a:t>
            </a:r>
          </a:p>
          <a:p>
            <a:pPr>
              <a:buFont typeface="Arial" pitchFamily="34" charset="0"/>
              <a:buChar char="•"/>
            </a:pPr>
            <a:r>
              <a:rPr lang="en-US" sz="1400" dirty="0" smtClean="0"/>
              <a:t>Seal air in vessel headspace; avoid dry running</a:t>
            </a:r>
          </a:p>
          <a:p>
            <a:endParaRPr lang="en-US" sz="1400" dirty="0" smtClean="0"/>
          </a:p>
          <a:p>
            <a:endParaRPr lang="en-US" sz="1400" dirty="0" smtClean="0"/>
          </a:p>
          <a:p>
            <a:endParaRPr lang="en-US" sz="14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50 OUTSIDE SEAL</a:t>
            </a:r>
            <a:endParaRPr lang="en-US" sz="2400" dirty="0">
              <a:solidFill>
                <a:srgbClr val="309CD7"/>
              </a:solidFill>
            </a:endParaRPr>
          </a:p>
        </p:txBody>
      </p:sp>
      <p:pic>
        <p:nvPicPr>
          <p:cNvPr id="2051" name="Picture 3" descr="C:\Documents and Settings\Engineering\My Documents\ASTphotos\web2008\AST50views.png"/>
          <p:cNvPicPr>
            <a:picLocks noChangeAspect="1" noChangeArrowheads="1"/>
          </p:cNvPicPr>
          <p:nvPr/>
        </p:nvPicPr>
        <p:blipFill>
          <a:blip r:embed="rId2" cstate="print"/>
          <a:srcRect/>
          <a:stretch>
            <a:fillRect/>
          </a:stretch>
        </p:blipFill>
        <p:spPr bwMode="auto">
          <a:xfrm>
            <a:off x="349394" y="609600"/>
            <a:ext cx="8445213" cy="460720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50 OUTSIDE SEAL</a:t>
            </a:r>
            <a:endParaRPr lang="en-US" sz="2400" dirty="0">
              <a:solidFill>
                <a:srgbClr val="309CD7"/>
              </a:solidFill>
            </a:endParaRPr>
          </a:p>
        </p:txBody>
      </p:sp>
      <p:pic>
        <p:nvPicPr>
          <p:cNvPr id="165892" name="Picture 4" descr="C:\Documents and Settings\Engineering\My Documents\DWGS\LIT\50cs-bro_SOLID.png"/>
          <p:cNvPicPr>
            <a:picLocks noChangeAspect="1" noChangeArrowheads="1"/>
          </p:cNvPicPr>
          <p:nvPr/>
        </p:nvPicPr>
        <p:blipFill>
          <a:blip r:embed="rId2" cstate="print"/>
          <a:srcRect/>
          <a:stretch>
            <a:fillRect/>
          </a:stretch>
        </p:blipFill>
        <p:spPr bwMode="auto">
          <a:xfrm>
            <a:off x="2355057" y="304800"/>
            <a:ext cx="4433887" cy="4820373"/>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50 OUTSIDE SEAL</a:t>
            </a:r>
            <a:endParaRPr lang="en-US" sz="2400" dirty="0">
              <a:solidFill>
                <a:srgbClr val="309CD7"/>
              </a:solidFill>
            </a:endParaRPr>
          </a:p>
        </p:txBody>
      </p:sp>
      <p:pic>
        <p:nvPicPr>
          <p:cNvPr id="2050" name="Picture 2" descr="C:\Documents and Settings\Engineering\My Documents\ASTphotos\web2008\50cutaway.png"/>
          <p:cNvPicPr>
            <a:picLocks noChangeAspect="1" noChangeArrowheads="1"/>
          </p:cNvPicPr>
          <p:nvPr/>
        </p:nvPicPr>
        <p:blipFill>
          <a:blip r:embed="rId2" cstate="print"/>
          <a:srcRect/>
          <a:stretch>
            <a:fillRect/>
          </a:stretch>
        </p:blipFill>
        <p:spPr bwMode="auto">
          <a:xfrm>
            <a:off x="654193" y="762000"/>
            <a:ext cx="7835614" cy="427464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Documents and Settings\Engineering\My Documents\ASTphotos\web2008\AST60views.png"/>
          <p:cNvPicPr>
            <a:picLocks noChangeAspect="1" noChangeArrowheads="1"/>
          </p:cNvPicPr>
          <p:nvPr/>
        </p:nvPicPr>
        <p:blipFill>
          <a:blip r:embed="rId2" cstate="print"/>
          <a:srcRect/>
          <a:stretch>
            <a:fillRect/>
          </a:stretch>
        </p:blipFill>
        <p:spPr bwMode="auto">
          <a:xfrm>
            <a:off x="-456406" y="457200"/>
            <a:ext cx="10056813" cy="5486400"/>
          </a:xfrm>
          <a:prstGeom prst="rect">
            <a:avLst/>
          </a:prstGeom>
          <a:noFill/>
        </p:spPr>
      </p:pic>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60 INSIDE SEAL</a:t>
            </a:r>
            <a:endParaRPr lang="en-US" sz="2400" dirty="0">
              <a:solidFill>
                <a:srgbClr val="309CD7"/>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60 INSIDE SEAL</a:t>
            </a:r>
            <a:endParaRPr lang="en-US" sz="2400" dirty="0">
              <a:solidFill>
                <a:srgbClr val="309CD7"/>
              </a:solidFill>
            </a:endParaRPr>
          </a:p>
        </p:txBody>
      </p:sp>
      <p:pic>
        <p:nvPicPr>
          <p:cNvPr id="162818" name="Picture 2" descr="C:\Documents and Settings\Engineering\My Documents\DWGS\LIT\60_ORMsolid.png"/>
          <p:cNvPicPr>
            <a:picLocks noChangeAspect="1" noChangeArrowheads="1"/>
          </p:cNvPicPr>
          <p:nvPr/>
        </p:nvPicPr>
        <p:blipFill>
          <a:blip r:embed="rId2" cstate="print"/>
          <a:srcRect/>
          <a:stretch>
            <a:fillRect/>
          </a:stretch>
        </p:blipFill>
        <p:spPr bwMode="auto">
          <a:xfrm>
            <a:off x="1828800" y="304800"/>
            <a:ext cx="4498975" cy="500682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60 INSIDE SEAL</a:t>
            </a:r>
            <a:endParaRPr lang="en-US" sz="2400" dirty="0">
              <a:solidFill>
                <a:srgbClr val="309CD7"/>
              </a:solidFill>
            </a:endParaRPr>
          </a:p>
        </p:txBody>
      </p:sp>
      <p:pic>
        <p:nvPicPr>
          <p:cNvPr id="3076" name="Picture 4" descr="C:\Documents and Settings\Engineering\My Documents\ASTphotos\web2008\60cutaway.png"/>
          <p:cNvPicPr>
            <a:picLocks noChangeAspect="1" noChangeArrowheads="1"/>
          </p:cNvPicPr>
          <p:nvPr/>
        </p:nvPicPr>
        <p:blipFill>
          <a:blip r:embed="rId2" cstate="print"/>
          <a:srcRect/>
          <a:stretch>
            <a:fillRect/>
          </a:stretch>
        </p:blipFill>
        <p:spPr bwMode="auto">
          <a:xfrm>
            <a:off x="285915" y="533400"/>
            <a:ext cx="8572170" cy="4676466"/>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70 SINGLE CARTRIDGE SEAL</a:t>
            </a:r>
          </a:p>
        </p:txBody>
      </p:sp>
      <p:pic>
        <p:nvPicPr>
          <p:cNvPr id="5122" name="Picture 2" descr="C:\Documents and Settings\Engineering\My Documents\ASTphotos\web2008\AST70views.png"/>
          <p:cNvPicPr>
            <a:picLocks noChangeAspect="1" noChangeArrowheads="1"/>
          </p:cNvPicPr>
          <p:nvPr/>
        </p:nvPicPr>
        <p:blipFill>
          <a:blip r:embed="rId2" cstate="print"/>
          <a:srcRect/>
          <a:stretch>
            <a:fillRect/>
          </a:stretch>
        </p:blipFill>
        <p:spPr bwMode="auto">
          <a:xfrm>
            <a:off x="419233" y="762000"/>
            <a:ext cx="8305535" cy="4531007"/>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70 SINGLE CARTRIDGE SEAL</a:t>
            </a:r>
          </a:p>
        </p:txBody>
      </p:sp>
      <p:pic>
        <p:nvPicPr>
          <p:cNvPr id="173057" name="Picture 1" descr="C:\Documents and Settings\Engineering\My Documents\DWGS\LIT\70cs for slidesviews1.png"/>
          <p:cNvPicPr>
            <a:picLocks noChangeAspect="1" noChangeArrowheads="1"/>
          </p:cNvPicPr>
          <p:nvPr/>
        </p:nvPicPr>
        <p:blipFill>
          <a:blip r:embed="rId2" cstate="print"/>
          <a:srcRect/>
          <a:stretch>
            <a:fillRect/>
          </a:stretch>
        </p:blipFill>
        <p:spPr bwMode="auto">
          <a:xfrm>
            <a:off x="2057400" y="533400"/>
            <a:ext cx="4450415" cy="44958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70 SINGLE CARTRIDGE SEAL</a:t>
            </a:r>
            <a:endParaRPr lang="en-US" sz="2400" dirty="0">
              <a:solidFill>
                <a:srgbClr val="309CD7"/>
              </a:solidFill>
            </a:endParaRPr>
          </a:p>
        </p:txBody>
      </p:sp>
      <p:pic>
        <p:nvPicPr>
          <p:cNvPr id="4098" name="Picture 2" descr="C:\Documents and Settings\Engineering\My Documents\ASTphotos\web2008\70cutaway.png"/>
          <p:cNvPicPr>
            <a:picLocks noChangeAspect="1" noChangeArrowheads="1"/>
          </p:cNvPicPr>
          <p:nvPr/>
        </p:nvPicPr>
        <p:blipFill>
          <a:blip r:embed="rId2" cstate="print"/>
          <a:srcRect/>
          <a:stretch>
            <a:fillRect/>
          </a:stretch>
        </p:blipFill>
        <p:spPr bwMode="auto">
          <a:xfrm>
            <a:off x="603371" y="838200"/>
            <a:ext cx="7937258" cy="43300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a:solidFill>
                  <a:srgbClr val="309CD7"/>
                </a:solidFill>
              </a:rPr>
              <a:t>M</a:t>
            </a:r>
            <a:r>
              <a:rPr lang="en-US" sz="3200" dirty="0" smtClean="0">
                <a:solidFill>
                  <a:srgbClr val="309CD7"/>
                </a:solidFill>
              </a:rPr>
              <a:t>echanical seal components: seal rings</a:t>
            </a:r>
            <a:endParaRPr lang="en-US" sz="3200" dirty="0">
              <a:solidFill>
                <a:srgbClr val="309CD7"/>
              </a:solidFill>
            </a:endParaRPr>
          </a:p>
        </p:txBody>
      </p:sp>
      <p:sp>
        <p:nvSpPr>
          <p:cNvPr id="5" name="TextBox 4"/>
          <p:cNvSpPr txBox="1"/>
          <p:nvPr/>
        </p:nvSpPr>
        <p:spPr>
          <a:xfrm>
            <a:off x="609600" y="5105400"/>
            <a:ext cx="7924800" cy="738664"/>
          </a:xfrm>
          <a:prstGeom prst="rect">
            <a:avLst/>
          </a:prstGeom>
          <a:noFill/>
        </p:spPr>
        <p:txBody>
          <a:bodyPr wrap="square" rtlCol="0">
            <a:spAutoFit/>
          </a:bodyPr>
          <a:lstStyle/>
          <a:p>
            <a:r>
              <a:rPr lang="en-US" sz="1400" dirty="0" smtClean="0"/>
              <a:t>The seal rings are a pair of parts with extremely flat mating surfaces held together by process and spring pressure to prevent product from escaping. In a mechanical seal, one ring rotates with the shaft while the other ring remains stationary.</a:t>
            </a:r>
            <a:endParaRPr lang="en-US" sz="1400" dirty="0"/>
          </a:p>
        </p:txBody>
      </p:sp>
      <p:pic>
        <p:nvPicPr>
          <p:cNvPr id="3074" name="Picture 2"/>
          <p:cNvPicPr>
            <a:picLocks noChangeAspect="1" noChangeArrowheads="1"/>
          </p:cNvPicPr>
          <p:nvPr/>
        </p:nvPicPr>
        <p:blipFill>
          <a:blip r:embed="rId2" cstate="print"/>
          <a:srcRect/>
          <a:stretch>
            <a:fillRect/>
          </a:stretch>
        </p:blipFill>
        <p:spPr bwMode="auto">
          <a:xfrm>
            <a:off x="2740819" y="1447800"/>
            <a:ext cx="3662363" cy="3148236"/>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80 DUAL CARTRIDGE SEAL</a:t>
            </a:r>
            <a:endParaRPr lang="en-US" sz="2400" dirty="0">
              <a:solidFill>
                <a:srgbClr val="309CD7"/>
              </a:solidFill>
            </a:endParaRPr>
          </a:p>
        </p:txBody>
      </p:sp>
      <p:pic>
        <p:nvPicPr>
          <p:cNvPr id="6146" name="Picture 2" descr="C:\Documents and Settings\Engineering\My Documents\ASTphotos\web2008\AST80views.png"/>
          <p:cNvPicPr>
            <a:picLocks noChangeAspect="1" noChangeArrowheads="1"/>
          </p:cNvPicPr>
          <p:nvPr/>
        </p:nvPicPr>
        <p:blipFill>
          <a:blip r:embed="rId2" cstate="print"/>
          <a:srcRect/>
          <a:stretch>
            <a:fillRect/>
          </a:stretch>
        </p:blipFill>
        <p:spPr bwMode="auto">
          <a:xfrm>
            <a:off x="533532" y="685800"/>
            <a:ext cx="8076936" cy="440629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80 DUAL CARTRIDGE SEAL</a:t>
            </a:r>
            <a:endParaRPr lang="en-US" sz="2400" dirty="0">
              <a:solidFill>
                <a:srgbClr val="309CD7"/>
              </a:solidFill>
            </a:endParaRPr>
          </a:p>
        </p:txBody>
      </p:sp>
      <p:graphicFrame>
        <p:nvGraphicFramePr>
          <p:cNvPr id="94211" name="Object 1"/>
          <p:cNvGraphicFramePr>
            <a:graphicFrameLocks noChangeAspect="1"/>
          </p:cNvGraphicFramePr>
          <p:nvPr/>
        </p:nvGraphicFramePr>
        <p:xfrm>
          <a:off x="2111444" y="405276"/>
          <a:ext cx="4921112" cy="4547724"/>
        </p:xfrm>
        <a:graphic>
          <a:graphicData uri="http://schemas.openxmlformats.org/presentationml/2006/ole">
            <p:oleObj spid="_x0000_s94211" name="Artwork" r:id="rId3" imgW="8500578" imgH="7857762" progId="">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Engineering\My Documents\ASTphotos\web2008\80cutaway.png"/>
          <p:cNvPicPr>
            <a:picLocks noChangeAspect="1" noChangeArrowheads="1"/>
          </p:cNvPicPr>
          <p:nvPr/>
        </p:nvPicPr>
        <p:blipFill>
          <a:blip r:embed="rId2" cstate="print"/>
          <a:srcRect/>
          <a:stretch>
            <a:fillRect/>
          </a:stretch>
        </p:blipFill>
        <p:spPr bwMode="auto">
          <a:xfrm>
            <a:off x="311822" y="533400"/>
            <a:ext cx="8520357" cy="4648200"/>
          </a:xfrm>
          <a:prstGeom prst="rect">
            <a:avLst/>
          </a:prstGeom>
          <a:noFill/>
        </p:spPr>
      </p:pic>
      <p:sp>
        <p:nvSpPr>
          <p:cNvPr id="5" name="TextBox 4"/>
          <p:cNvSpPr txBox="1"/>
          <p:nvPr/>
        </p:nvSpPr>
        <p:spPr>
          <a:xfrm>
            <a:off x="304800" y="5410200"/>
            <a:ext cx="79248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309CD7"/>
                </a:solidFill>
              </a:rPr>
              <a:t>AST 80 DUAL CARTRIDGE SEAL</a:t>
            </a:r>
            <a:endParaRPr lang="en-US" sz="2400" dirty="0">
              <a:solidFill>
                <a:srgbClr val="309CD7"/>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C:\Documents and Settings\Engineering\Desktop\MK3.jpg"/>
          <p:cNvPicPr>
            <a:picLocks noChangeAspect="1" noChangeArrowheads="1"/>
          </p:cNvPicPr>
          <p:nvPr/>
        </p:nvPicPr>
        <p:blipFill>
          <a:blip r:embed="rId3" cstate="print"/>
          <a:srcRect/>
          <a:stretch>
            <a:fillRect/>
          </a:stretch>
        </p:blipFill>
        <p:spPr bwMode="auto">
          <a:xfrm>
            <a:off x="1397000" y="742950"/>
            <a:ext cx="6350000" cy="53721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C:\Documents and Settings\Engineering\Desktop\023-I-Mark_3_ISO_std_large.jpg"/>
          <p:cNvPicPr>
            <a:picLocks noChangeAspect="1" noChangeArrowheads="1"/>
          </p:cNvPicPr>
          <p:nvPr/>
        </p:nvPicPr>
        <p:blipFill>
          <a:blip r:embed="rId3" cstate="print"/>
          <a:srcRect/>
          <a:stretch>
            <a:fillRect/>
          </a:stretch>
        </p:blipFill>
        <p:spPr bwMode="auto">
          <a:xfrm>
            <a:off x="762000" y="452438"/>
            <a:ext cx="7620000" cy="595312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C:\Documents and Settings\Engineering\Desktop\VTP.jpg"/>
          <p:cNvPicPr>
            <a:picLocks noChangeAspect="1" noChangeArrowheads="1"/>
          </p:cNvPicPr>
          <p:nvPr/>
        </p:nvPicPr>
        <p:blipFill>
          <a:blip r:embed="rId3" cstate="print"/>
          <a:srcRect/>
          <a:stretch>
            <a:fillRect/>
          </a:stretch>
        </p:blipFill>
        <p:spPr bwMode="auto">
          <a:xfrm>
            <a:off x="228600" y="228600"/>
            <a:ext cx="2565400" cy="6350000"/>
          </a:xfrm>
          <a:prstGeom prst="rect">
            <a:avLst/>
          </a:prstGeom>
          <a:noFill/>
        </p:spPr>
      </p:pic>
      <p:pic>
        <p:nvPicPr>
          <p:cNvPr id="168962" name="Picture 2" descr="C:\Documents and Settings\Engineering\Desktop\ps-40-4_main.jpg"/>
          <p:cNvPicPr>
            <a:picLocks noChangeAspect="1" noChangeArrowheads="1"/>
          </p:cNvPicPr>
          <p:nvPr/>
        </p:nvPicPr>
        <p:blipFill>
          <a:blip r:embed="rId4" cstate="print"/>
          <a:srcRect/>
          <a:stretch>
            <a:fillRect/>
          </a:stretch>
        </p:blipFill>
        <p:spPr bwMode="auto">
          <a:xfrm>
            <a:off x="3048000" y="254000"/>
            <a:ext cx="2451100" cy="6350000"/>
          </a:xfrm>
          <a:prstGeom prst="rect">
            <a:avLst/>
          </a:prstGeom>
          <a:noFill/>
        </p:spPr>
      </p:pic>
      <p:pic>
        <p:nvPicPr>
          <p:cNvPr id="172033" name="Picture 1" descr="C:\Documents and Settings\Engineering\My Documents\ASTphotos\for presentations\canpump_main.jpg"/>
          <p:cNvPicPr>
            <a:picLocks noChangeAspect="1" noChangeArrowheads="1"/>
          </p:cNvPicPr>
          <p:nvPr/>
        </p:nvPicPr>
        <p:blipFill>
          <a:blip r:embed="rId5" cstate="print"/>
          <a:srcRect/>
          <a:stretch>
            <a:fillRect/>
          </a:stretch>
        </p:blipFill>
        <p:spPr bwMode="auto">
          <a:xfrm>
            <a:off x="6248400" y="254000"/>
            <a:ext cx="1727200" cy="6350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C:\Documents and Settings\Engineering\Desktop\LLR.jpg"/>
          <p:cNvPicPr>
            <a:picLocks noChangeAspect="1" noChangeArrowheads="1"/>
          </p:cNvPicPr>
          <p:nvPr/>
        </p:nvPicPr>
        <p:blipFill>
          <a:blip r:embed="rId3" cstate="print"/>
          <a:srcRect/>
          <a:stretch>
            <a:fillRect/>
          </a:stretch>
        </p:blipFill>
        <p:spPr bwMode="auto">
          <a:xfrm>
            <a:off x="1397000" y="1282700"/>
            <a:ext cx="6350000" cy="42926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Documents and Settings\Engineering\Desktop\LR.jpg"/>
          <p:cNvPicPr>
            <a:picLocks noChangeAspect="1" noChangeArrowheads="1"/>
          </p:cNvPicPr>
          <p:nvPr/>
        </p:nvPicPr>
        <p:blipFill>
          <a:blip r:embed="rId3" cstate="print"/>
          <a:srcRect/>
          <a:stretch>
            <a:fillRect/>
          </a:stretch>
        </p:blipFill>
        <p:spPr bwMode="auto">
          <a:xfrm>
            <a:off x="1397000" y="361950"/>
            <a:ext cx="6350000" cy="61341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C:\Documents and Settings\Engineering\Desktop\UniversalSeal.jpg"/>
          <p:cNvPicPr>
            <a:picLocks noChangeAspect="1" noChangeArrowheads="1"/>
          </p:cNvPicPr>
          <p:nvPr/>
        </p:nvPicPr>
        <p:blipFill>
          <a:blip r:embed="rId3" cstate="print"/>
          <a:srcRect/>
          <a:stretch>
            <a:fillRect/>
          </a:stretch>
        </p:blipFill>
        <p:spPr bwMode="auto">
          <a:xfrm>
            <a:off x="1752600" y="1905000"/>
            <a:ext cx="5098933" cy="3705225"/>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C:\Documents and Settings\Engineering\Desktop\GRP.jpg"/>
          <p:cNvPicPr>
            <a:picLocks noChangeAspect="1" noChangeArrowheads="1"/>
          </p:cNvPicPr>
          <p:nvPr/>
        </p:nvPicPr>
        <p:blipFill>
          <a:blip r:embed="rId3" cstate="print"/>
          <a:srcRect/>
          <a:stretch>
            <a:fillRect/>
          </a:stretch>
        </p:blipFill>
        <p:spPr bwMode="auto">
          <a:xfrm>
            <a:off x="1397000" y="869950"/>
            <a:ext cx="6350000" cy="51181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a:solidFill>
                  <a:srgbClr val="309CD7"/>
                </a:solidFill>
              </a:rPr>
              <a:t>M</a:t>
            </a:r>
            <a:r>
              <a:rPr lang="en-US" sz="3200" dirty="0" smtClean="0">
                <a:solidFill>
                  <a:srgbClr val="309CD7"/>
                </a:solidFill>
              </a:rPr>
              <a:t>echanical seal components: secondary seals</a:t>
            </a:r>
            <a:endParaRPr lang="en-US" sz="3200" dirty="0">
              <a:solidFill>
                <a:srgbClr val="309CD7"/>
              </a:solidFill>
            </a:endParaRPr>
          </a:p>
        </p:txBody>
      </p:sp>
      <p:sp>
        <p:nvSpPr>
          <p:cNvPr id="5" name="TextBox 4"/>
          <p:cNvSpPr txBox="1"/>
          <p:nvPr/>
        </p:nvSpPr>
        <p:spPr>
          <a:xfrm>
            <a:off x="609600" y="5257800"/>
            <a:ext cx="7924800" cy="954107"/>
          </a:xfrm>
          <a:prstGeom prst="rect">
            <a:avLst/>
          </a:prstGeom>
          <a:noFill/>
        </p:spPr>
        <p:txBody>
          <a:bodyPr wrap="square" rtlCol="0">
            <a:spAutoFit/>
          </a:bodyPr>
          <a:lstStyle/>
          <a:p>
            <a:r>
              <a:rPr lang="en-US" sz="1400" dirty="0" smtClean="0"/>
              <a:t>All mechanical seals will use some type of secondary sealing device to eliminate leakage at all other areas outside the seal rings. The two main places secondary seals are used is between the mechanical seal and the pump shaft and between the seal gland and pump seal chamber face.  Secondary seals may be O-rings, gaskets, U-cups, wedges, rubber bellows, metal bellows, or other forms.</a:t>
            </a:r>
            <a:endParaRPr lang="en-US" sz="1400" dirty="0"/>
          </a:p>
        </p:txBody>
      </p:sp>
      <p:pic>
        <p:nvPicPr>
          <p:cNvPr id="4098" name="Picture 2"/>
          <p:cNvPicPr>
            <a:picLocks noChangeAspect="1" noChangeArrowheads="1"/>
          </p:cNvPicPr>
          <p:nvPr/>
        </p:nvPicPr>
        <p:blipFill>
          <a:blip r:embed="rId2" cstate="print"/>
          <a:srcRect/>
          <a:stretch>
            <a:fillRect/>
          </a:stretch>
        </p:blipFill>
        <p:spPr bwMode="auto">
          <a:xfrm>
            <a:off x="2664619" y="1600200"/>
            <a:ext cx="3814763" cy="327924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a:solidFill>
                  <a:srgbClr val="309CD7"/>
                </a:solidFill>
              </a:rPr>
              <a:t>M</a:t>
            </a:r>
            <a:r>
              <a:rPr lang="en-US" sz="3200" dirty="0" smtClean="0">
                <a:solidFill>
                  <a:srgbClr val="309CD7"/>
                </a:solidFill>
              </a:rPr>
              <a:t>echanical seal components: metal parts</a:t>
            </a:r>
            <a:endParaRPr lang="en-US" sz="3200" dirty="0">
              <a:solidFill>
                <a:srgbClr val="309CD7"/>
              </a:solidFill>
            </a:endParaRPr>
          </a:p>
        </p:txBody>
      </p:sp>
      <p:sp>
        <p:nvSpPr>
          <p:cNvPr id="5" name="TextBox 4"/>
          <p:cNvSpPr txBox="1"/>
          <p:nvPr/>
        </p:nvSpPr>
        <p:spPr>
          <a:xfrm>
            <a:off x="609600" y="5257800"/>
            <a:ext cx="7924800" cy="738664"/>
          </a:xfrm>
          <a:prstGeom prst="rect">
            <a:avLst/>
          </a:prstGeom>
          <a:noFill/>
        </p:spPr>
        <p:txBody>
          <a:bodyPr wrap="square" rtlCol="0">
            <a:spAutoFit/>
          </a:bodyPr>
          <a:lstStyle/>
          <a:p>
            <a:r>
              <a:rPr lang="en-US" sz="1400" dirty="0" smtClean="0"/>
              <a:t>Mechanical seals also have plenty of metal hardware. Typical hardware may include the following, just to name a few:  shaft sleeves, gland rings, set screws, collars, compression rings, pins, springs, bellows, drive lugs, snap rings, and more.</a:t>
            </a:r>
            <a:endParaRPr lang="en-US" sz="1400" dirty="0"/>
          </a:p>
        </p:txBody>
      </p:sp>
      <p:pic>
        <p:nvPicPr>
          <p:cNvPr id="5122" name="Picture 2"/>
          <p:cNvPicPr>
            <a:picLocks noChangeAspect="1" noChangeArrowheads="1"/>
          </p:cNvPicPr>
          <p:nvPr/>
        </p:nvPicPr>
        <p:blipFill>
          <a:blip r:embed="rId2" cstate="print"/>
          <a:srcRect/>
          <a:stretch>
            <a:fillRect/>
          </a:stretch>
        </p:blipFill>
        <p:spPr bwMode="auto">
          <a:xfrm>
            <a:off x="2577511" y="1676400"/>
            <a:ext cx="3988978" cy="3429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solidFill>
                  <a:srgbClr val="309CD7"/>
                </a:solidFill>
              </a:rPr>
              <a:t>Seal rings</a:t>
            </a:r>
            <a:endParaRPr lang="en-US" sz="3200" dirty="0">
              <a:solidFill>
                <a:srgbClr val="309CD7"/>
              </a:solidFill>
            </a:endParaRPr>
          </a:p>
        </p:txBody>
      </p:sp>
      <p:sp>
        <p:nvSpPr>
          <p:cNvPr id="5" name="TextBox 4"/>
          <p:cNvSpPr txBox="1"/>
          <p:nvPr/>
        </p:nvSpPr>
        <p:spPr>
          <a:xfrm>
            <a:off x="609600" y="5105400"/>
            <a:ext cx="7924800" cy="1384995"/>
          </a:xfrm>
          <a:prstGeom prst="rect">
            <a:avLst/>
          </a:prstGeom>
          <a:noFill/>
        </p:spPr>
        <p:txBody>
          <a:bodyPr wrap="square" rtlCol="0">
            <a:spAutoFit/>
          </a:bodyPr>
          <a:lstStyle/>
          <a:p>
            <a:r>
              <a:rPr lang="en-US" sz="1400" dirty="0" smtClean="0"/>
              <a:t>The seal rings have two extremely flat faces held together by process and spring pressure to prevent product from escaping. The seal rings may be of dissimilar materials, one harder than the other, or both may be hard materials. The seal ring with the narrow face is called the primary ring, and the other is called the mating ring.  If dissimilar materials are used, the narrow primary ring is the softer material. As the narrow, softer face wears on the seal ring, it maintains contact with the harder face throughout the life of the mechanical seal. The narrow primary face can be on either the rotating or stationary seal ring.</a:t>
            </a:r>
            <a:endParaRPr lang="en-US" sz="1400" dirty="0"/>
          </a:p>
        </p:txBody>
      </p:sp>
      <p:pic>
        <p:nvPicPr>
          <p:cNvPr id="3074" name="Picture 2"/>
          <p:cNvPicPr>
            <a:picLocks noChangeAspect="1" noChangeArrowheads="1"/>
          </p:cNvPicPr>
          <p:nvPr/>
        </p:nvPicPr>
        <p:blipFill>
          <a:blip r:embed="rId2" cstate="print"/>
          <a:srcRect/>
          <a:stretch>
            <a:fillRect/>
          </a:stretch>
        </p:blipFill>
        <p:spPr bwMode="auto">
          <a:xfrm>
            <a:off x="2740819" y="1447800"/>
            <a:ext cx="3662363" cy="314823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3092</TotalTime>
  <Words>3722</Words>
  <Application>Microsoft Office PowerPoint</Application>
  <PresentationFormat>On-screen Show (4:3)</PresentationFormat>
  <Paragraphs>376</Paragraphs>
  <Slides>69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Office Theme</vt:lpstr>
      <vt:lpstr>Artwork</vt:lpstr>
      <vt:lpstr>Slide 1</vt:lpstr>
      <vt:lpstr>The packed stuffing box</vt:lpstr>
      <vt:lpstr>The packed stuffing box</vt:lpstr>
      <vt:lpstr>The purpose of a mechanical seal</vt:lpstr>
      <vt:lpstr>The purpose of a mechanical seal</vt:lpstr>
      <vt:lpstr>Mechanical seal components: seal rings</vt:lpstr>
      <vt:lpstr>Mechanical seal components: secondary seals</vt:lpstr>
      <vt:lpstr>Mechanical seal components: metal parts</vt:lpstr>
      <vt:lpstr>Seal rings</vt:lpstr>
      <vt:lpstr>Secondary seals: gland seal</vt:lpstr>
      <vt:lpstr>Secondary seals: shaft seal</vt:lpstr>
      <vt:lpstr>Secondary seals: dynamic seal</vt:lpstr>
      <vt:lpstr>Secondary seals: dynamic seal</vt:lpstr>
      <vt:lpstr>Secondary seals: O-ring</vt:lpstr>
      <vt:lpstr>Secondary seals: V-ring</vt:lpstr>
      <vt:lpstr>Secondary seals: U-cup</vt:lpstr>
      <vt:lpstr>Secondary seals: wedge</vt:lpstr>
      <vt:lpstr>Secondary seals: rubber bellows</vt:lpstr>
      <vt:lpstr>Secondary seals: rubber bellows</vt:lpstr>
      <vt:lpstr>Springs:  single coil spring</vt:lpstr>
      <vt:lpstr>Springs:  multiple springs</vt:lpstr>
      <vt:lpstr>Seal ring materials: carbon</vt:lpstr>
      <vt:lpstr>Seal ring materials: silicon carbide</vt:lpstr>
      <vt:lpstr>Seal ring materials: tungsten carbide</vt:lpstr>
      <vt:lpstr>Seal ring materials: alumina ceramic</vt:lpstr>
      <vt:lpstr>Seal ring materials: Ni-resist</vt:lpstr>
      <vt:lpstr>O-ring elastomers</vt:lpstr>
      <vt:lpstr>O-ring elastomers: fluoroelastomer</vt:lpstr>
      <vt:lpstr>O-ring elastomers: ethylene propylene</vt:lpstr>
      <vt:lpstr>O-ring elastomers: Aflas</vt:lpstr>
      <vt:lpstr>O-ring elastomers: perfluoroelastomer</vt:lpstr>
      <vt:lpstr>Seal materials: where to start?</vt:lpstr>
      <vt:lpstr>Inside seals</vt:lpstr>
      <vt:lpstr>Inside seals</vt:lpstr>
      <vt:lpstr>Cartridge seals</vt:lpstr>
      <vt:lpstr>Cartridge seals</vt:lpstr>
      <vt:lpstr>Cartridge seals</vt:lpstr>
      <vt:lpstr>Outside seals</vt:lpstr>
      <vt:lpstr>Outside seals</vt:lpstr>
      <vt:lpstr>Dual seals</vt:lpstr>
      <vt:lpstr>Dual seals</vt:lpstr>
      <vt:lpstr>Dual seals</vt:lpstr>
      <vt:lpstr>Dual seals</vt:lpstr>
      <vt:lpstr>Dual seals: pressurized/unpressurized</vt:lpstr>
      <vt:lpstr>Dual seals: barrier fluid selection</vt:lpstr>
      <vt:lpstr>Dual seals: barrier fluid selection</vt:lpstr>
      <vt:lpstr>Dual seals: barrier fluid selection</vt:lpstr>
      <vt:lpstr>Dual seals: barrier fluid system</vt:lpstr>
      <vt:lpstr>Dual seals: applications</vt:lpstr>
      <vt:lpstr>Dual seals: applications</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 training</dc:title>
  <dc:creator>Engineering</dc:creator>
  <cp:lastModifiedBy>Scott Dutton</cp:lastModifiedBy>
  <cp:revision>222</cp:revision>
  <dcterms:created xsi:type="dcterms:W3CDTF">2011-09-12T17:45:42Z</dcterms:created>
  <dcterms:modified xsi:type="dcterms:W3CDTF">2011-10-22T15:55:03Z</dcterms:modified>
</cp:coreProperties>
</file>